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301" r:id="rId27"/>
    <p:sldId id="283" r:id="rId28"/>
    <p:sldId id="284" r:id="rId29"/>
    <p:sldId id="285" r:id="rId30"/>
    <p:sldId id="286" r:id="rId31"/>
    <p:sldId id="287" r:id="rId32"/>
    <p:sldId id="302" r:id="rId33"/>
    <p:sldId id="288" r:id="rId34"/>
    <p:sldId id="289" r:id="rId35"/>
    <p:sldId id="290" r:id="rId36"/>
    <p:sldId id="291" r:id="rId37"/>
    <p:sldId id="292" r:id="rId38"/>
    <p:sldId id="293" r:id="rId39"/>
    <p:sldId id="294" r:id="rId40"/>
    <p:sldId id="295" r:id="rId41"/>
    <p:sldId id="296" r:id="rId42"/>
    <p:sldId id="297" r:id="rId43"/>
    <p:sldId id="298" r:id="rId44"/>
    <p:sldId id="303" r:id="rId45"/>
    <p:sldId id="300" r:id="rId46"/>
    <p:sldId id="29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F2E81D-4668-4534-8E20-C050A7A5404B}" type="doc">
      <dgm:prSet loTypeId="urn:microsoft.com/office/officeart/2005/8/layout/radial1" loCatId="cycle" qsTypeId="urn:microsoft.com/office/officeart/2005/8/quickstyle/3d3" qsCatId="3D" csTypeId="urn:microsoft.com/office/officeart/2005/8/colors/accent0_3" csCatId="mainScheme" phldr="1"/>
      <dgm:spPr/>
      <dgm:t>
        <a:bodyPr/>
        <a:lstStyle/>
        <a:p>
          <a:endParaRPr lang="en-US"/>
        </a:p>
      </dgm:t>
    </dgm:pt>
    <dgm:pt modelId="{1D659950-17C4-48DB-8165-AD8AE85B42C6}">
      <dgm:prSet phldrT="[Text]" custT="1"/>
      <dgm:spPr/>
      <dgm:t>
        <a:bodyPr/>
        <a:lstStyle/>
        <a:p>
          <a:r>
            <a:rPr lang="en-US" sz="2900" dirty="0"/>
            <a:t>Colombo</a:t>
          </a:r>
        </a:p>
        <a:p>
          <a:r>
            <a:rPr lang="en-US" sz="1800" dirty="0"/>
            <a:t>(main branch)</a:t>
          </a:r>
        </a:p>
      </dgm:t>
    </dgm:pt>
    <dgm:pt modelId="{66C77512-A484-48DF-83D0-AEAEE754A0A9}" type="parTrans" cxnId="{175095AF-AB26-4208-9373-322F50629B39}">
      <dgm:prSet/>
      <dgm:spPr/>
      <dgm:t>
        <a:bodyPr/>
        <a:lstStyle/>
        <a:p>
          <a:endParaRPr lang="en-US"/>
        </a:p>
      </dgm:t>
    </dgm:pt>
    <dgm:pt modelId="{156DFF65-2904-41E4-9C5D-C1A5E7D35343}" type="sibTrans" cxnId="{175095AF-AB26-4208-9373-322F50629B39}">
      <dgm:prSet/>
      <dgm:spPr/>
      <dgm:t>
        <a:bodyPr/>
        <a:lstStyle/>
        <a:p>
          <a:endParaRPr lang="en-US"/>
        </a:p>
      </dgm:t>
    </dgm:pt>
    <dgm:pt modelId="{D5AEC74B-2942-413B-8F35-827256A3CC92}">
      <dgm:prSet phldrT="[Text]" custT="1"/>
      <dgm:spPr/>
      <dgm:t>
        <a:bodyPr/>
        <a:lstStyle/>
        <a:p>
          <a:r>
            <a:rPr lang="en-US" sz="3200" dirty="0"/>
            <a:t>Kandy</a:t>
          </a:r>
        </a:p>
        <a:p>
          <a:r>
            <a:rPr lang="en-US" sz="2200" dirty="0"/>
            <a:t>(subbranch)</a:t>
          </a:r>
        </a:p>
      </dgm:t>
    </dgm:pt>
    <dgm:pt modelId="{AE72798D-DDA6-4606-9895-68A6596756A1}" type="parTrans" cxnId="{1ACC0D68-5E36-4F00-B780-F294D8596ACE}">
      <dgm:prSet/>
      <dgm:spPr/>
      <dgm:t>
        <a:bodyPr/>
        <a:lstStyle/>
        <a:p>
          <a:endParaRPr lang="en-US"/>
        </a:p>
      </dgm:t>
    </dgm:pt>
    <dgm:pt modelId="{AEF9C018-8F86-4C01-A0DF-F68AFC1EA495}" type="sibTrans" cxnId="{1ACC0D68-5E36-4F00-B780-F294D8596ACE}">
      <dgm:prSet/>
      <dgm:spPr/>
      <dgm:t>
        <a:bodyPr/>
        <a:lstStyle/>
        <a:p>
          <a:endParaRPr lang="en-US"/>
        </a:p>
      </dgm:t>
    </dgm:pt>
    <dgm:pt modelId="{29DD71EF-7F8C-40FD-A5A2-0FFB11E5FC49}">
      <dgm:prSet phldrT="[Text]" custT="1"/>
      <dgm:spPr/>
      <dgm:t>
        <a:bodyPr/>
        <a:lstStyle/>
        <a:p>
          <a:r>
            <a:rPr lang="en-US" sz="3200" dirty="0"/>
            <a:t>Jaffna</a:t>
          </a:r>
        </a:p>
        <a:p>
          <a:r>
            <a:rPr lang="en-US" sz="2200" dirty="0"/>
            <a:t>(subbranch)</a:t>
          </a:r>
        </a:p>
      </dgm:t>
    </dgm:pt>
    <dgm:pt modelId="{7B07FFCD-08A3-4CB5-8165-8F8E8F049F83}" type="parTrans" cxnId="{61115DFB-069C-4A53-A861-50DDC06FAA25}">
      <dgm:prSet/>
      <dgm:spPr/>
      <dgm:t>
        <a:bodyPr/>
        <a:lstStyle/>
        <a:p>
          <a:endParaRPr lang="en-US"/>
        </a:p>
      </dgm:t>
    </dgm:pt>
    <dgm:pt modelId="{11CF44E8-FD73-4003-9DCF-E9B2113631FC}" type="sibTrans" cxnId="{61115DFB-069C-4A53-A861-50DDC06FAA25}">
      <dgm:prSet/>
      <dgm:spPr/>
      <dgm:t>
        <a:bodyPr/>
        <a:lstStyle/>
        <a:p>
          <a:endParaRPr lang="en-US"/>
        </a:p>
      </dgm:t>
    </dgm:pt>
    <dgm:pt modelId="{BB94D2CF-3902-466B-A218-BDECC85C60B2}">
      <dgm:prSet phldrT="[Text]" custT="1"/>
      <dgm:spPr/>
      <dgm:t>
        <a:bodyPr/>
        <a:lstStyle/>
        <a:p>
          <a:r>
            <a:rPr lang="en-US" sz="3200" dirty="0"/>
            <a:t>Galle</a:t>
          </a:r>
        </a:p>
        <a:p>
          <a:r>
            <a:rPr lang="en-US" sz="2200" dirty="0"/>
            <a:t>(subbranch)</a:t>
          </a:r>
        </a:p>
      </dgm:t>
    </dgm:pt>
    <dgm:pt modelId="{C7DD8E77-D481-42E4-AF04-99505AEFAA33}" type="parTrans" cxnId="{AA344A1D-9AE9-42EA-A766-A2E7DBCE8519}">
      <dgm:prSet/>
      <dgm:spPr/>
      <dgm:t>
        <a:bodyPr/>
        <a:lstStyle/>
        <a:p>
          <a:endParaRPr lang="en-US"/>
        </a:p>
      </dgm:t>
    </dgm:pt>
    <dgm:pt modelId="{DD9AF89E-B48A-4464-A860-21D1C45BA0A7}" type="sibTrans" cxnId="{AA344A1D-9AE9-42EA-A766-A2E7DBCE8519}">
      <dgm:prSet/>
      <dgm:spPr/>
      <dgm:t>
        <a:bodyPr/>
        <a:lstStyle/>
        <a:p>
          <a:endParaRPr lang="en-US"/>
        </a:p>
      </dgm:t>
    </dgm:pt>
    <dgm:pt modelId="{BD1259FF-D7E5-4BC7-BE54-E5980FA5AA7E}" type="pres">
      <dgm:prSet presAssocID="{BAF2E81D-4668-4534-8E20-C050A7A5404B}" presName="cycle" presStyleCnt="0">
        <dgm:presLayoutVars>
          <dgm:chMax val="1"/>
          <dgm:dir/>
          <dgm:animLvl val="ctr"/>
          <dgm:resizeHandles val="exact"/>
        </dgm:presLayoutVars>
      </dgm:prSet>
      <dgm:spPr/>
    </dgm:pt>
    <dgm:pt modelId="{4C61ED43-C899-460D-9F9F-70E1A87FE09F}" type="pres">
      <dgm:prSet presAssocID="{1D659950-17C4-48DB-8165-AD8AE85B42C6}" presName="centerShape" presStyleLbl="node0" presStyleIdx="0" presStyleCnt="1"/>
      <dgm:spPr/>
    </dgm:pt>
    <dgm:pt modelId="{8F675C56-2031-453C-B05F-6AB797534A95}" type="pres">
      <dgm:prSet presAssocID="{AE72798D-DDA6-4606-9895-68A6596756A1}" presName="Name9" presStyleLbl="parChTrans1D2" presStyleIdx="0" presStyleCnt="3"/>
      <dgm:spPr/>
    </dgm:pt>
    <dgm:pt modelId="{CF3B6586-2F73-4450-B1F8-D082EB00EBB3}" type="pres">
      <dgm:prSet presAssocID="{AE72798D-DDA6-4606-9895-68A6596756A1}" presName="connTx" presStyleLbl="parChTrans1D2" presStyleIdx="0" presStyleCnt="3"/>
      <dgm:spPr/>
    </dgm:pt>
    <dgm:pt modelId="{9B0C5C15-48A4-4445-8EF0-4AB56D4DC99E}" type="pres">
      <dgm:prSet presAssocID="{D5AEC74B-2942-413B-8F35-827256A3CC92}" presName="node" presStyleLbl="node1" presStyleIdx="0" presStyleCnt="3">
        <dgm:presLayoutVars>
          <dgm:bulletEnabled val="1"/>
        </dgm:presLayoutVars>
      </dgm:prSet>
      <dgm:spPr/>
    </dgm:pt>
    <dgm:pt modelId="{9F183646-8CDA-44DF-8850-4E876A74A683}" type="pres">
      <dgm:prSet presAssocID="{7B07FFCD-08A3-4CB5-8165-8F8E8F049F83}" presName="Name9" presStyleLbl="parChTrans1D2" presStyleIdx="1" presStyleCnt="3"/>
      <dgm:spPr/>
    </dgm:pt>
    <dgm:pt modelId="{759B850B-3611-4EF5-9BCD-19138679ADEB}" type="pres">
      <dgm:prSet presAssocID="{7B07FFCD-08A3-4CB5-8165-8F8E8F049F83}" presName="connTx" presStyleLbl="parChTrans1D2" presStyleIdx="1" presStyleCnt="3"/>
      <dgm:spPr/>
    </dgm:pt>
    <dgm:pt modelId="{B0FDD6C0-636C-4ADC-8077-8A8BB6843417}" type="pres">
      <dgm:prSet presAssocID="{29DD71EF-7F8C-40FD-A5A2-0FFB11E5FC49}" presName="node" presStyleLbl="node1" presStyleIdx="1" presStyleCnt="3">
        <dgm:presLayoutVars>
          <dgm:bulletEnabled val="1"/>
        </dgm:presLayoutVars>
      </dgm:prSet>
      <dgm:spPr/>
    </dgm:pt>
    <dgm:pt modelId="{D72DE2D4-48DA-4BB3-BD2E-6103FDE9599D}" type="pres">
      <dgm:prSet presAssocID="{C7DD8E77-D481-42E4-AF04-99505AEFAA33}" presName="Name9" presStyleLbl="parChTrans1D2" presStyleIdx="2" presStyleCnt="3"/>
      <dgm:spPr/>
    </dgm:pt>
    <dgm:pt modelId="{73A4410B-A54E-4F67-BC23-459C759611B4}" type="pres">
      <dgm:prSet presAssocID="{C7DD8E77-D481-42E4-AF04-99505AEFAA33}" presName="connTx" presStyleLbl="parChTrans1D2" presStyleIdx="2" presStyleCnt="3"/>
      <dgm:spPr/>
    </dgm:pt>
    <dgm:pt modelId="{DE0CBE02-BC14-4579-A2E1-8FFE2A91BD52}" type="pres">
      <dgm:prSet presAssocID="{BB94D2CF-3902-466B-A218-BDECC85C60B2}" presName="node" presStyleLbl="node1" presStyleIdx="2" presStyleCnt="3">
        <dgm:presLayoutVars>
          <dgm:bulletEnabled val="1"/>
        </dgm:presLayoutVars>
      </dgm:prSet>
      <dgm:spPr/>
    </dgm:pt>
  </dgm:ptLst>
  <dgm:cxnLst>
    <dgm:cxn modelId="{5BBD1709-F43B-43FF-82AD-3199225C5A06}" type="presOf" srcId="{7B07FFCD-08A3-4CB5-8165-8F8E8F049F83}" destId="{759B850B-3611-4EF5-9BCD-19138679ADEB}" srcOrd="1" destOrd="0" presId="urn:microsoft.com/office/officeart/2005/8/layout/radial1"/>
    <dgm:cxn modelId="{D3DC1A0E-4F35-4565-B536-E04CB4D04AD9}" type="presOf" srcId="{C7DD8E77-D481-42E4-AF04-99505AEFAA33}" destId="{73A4410B-A54E-4F67-BC23-459C759611B4}" srcOrd="1" destOrd="0" presId="urn:microsoft.com/office/officeart/2005/8/layout/radial1"/>
    <dgm:cxn modelId="{AA344A1D-9AE9-42EA-A766-A2E7DBCE8519}" srcId="{1D659950-17C4-48DB-8165-AD8AE85B42C6}" destId="{BB94D2CF-3902-466B-A218-BDECC85C60B2}" srcOrd="2" destOrd="0" parTransId="{C7DD8E77-D481-42E4-AF04-99505AEFAA33}" sibTransId="{DD9AF89E-B48A-4464-A860-21D1C45BA0A7}"/>
    <dgm:cxn modelId="{6B1B025E-39E0-4404-90DF-F317E0624755}" type="presOf" srcId="{29DD71EF-7F8C-40FD-A5A2-0FFB11E5FC49}" destId="{B0FDD6C0-636C-4ADC-8077-8A8BB6843417}" srcOrd="0" destOrd="0" presId="urn:microsoft.com/office/officeart/2005/8/layout/radial1"/>
    <dgm:cxn modelId="{BC08225E-CE7D-49C7-A77B-8904ED096CB2}" type="presOf" srcId="{1D659950-17C4-48DB-8165-AD8AE85B42C6}" destId="{4C61ED43-C899-460D-9F9F-70E1A87FE09F}" srcOrd="0" destOrd="0" presId="urn:microsoft.com/office/officeart/2005/8/layout/radial1"/>
    <dgm:cxn modelId="{A354EC45-E72C-4882-A721-0267159FD8A8}" type="presOf" srcId="{AE72798D-DDA6-4606-9895-68A6596756A1}" destId="{CF3B6586-2F73-4450-B1F8-D082EB00EBB3}" srcOrd="1" destOrd="0" presId="urn:microsoft.com/office/officeart/2005/8/layout/radial1"/>
    <dgm:cxn modelId="{1ACC0D68-5E36-4F00-B780-F294D8596ACE}" srcId="{1D659950-17C4-48DB-8165-AD8AE85B42C6}" destId="{D5AEC74B-2942-413B-8F35-827256A3CC92}" srcOrd="0" destOrd="0" parTransId="{AE72798D-DDA6-4606-9895-68A6596756A1}" sibTransId="{AEF9C018-8F86-4C01-A0DF-F68AFC1EA495}"/>
    <dgm:cxn modelId="{1F78F794-189A-4F93-852C-2650BAA06C88}" type="presOf" srcId="{AE72798D-DDA6-4606-9895-68A6596756A1}" destId="{8F675C56-2031-453C-B05F-6AB797534A95}" srcOrd="0" destOrd="0" presId="urn:microsoft.com/office/officeart/2005/8/layout/radial1"/>
    <dgm:cxn modelId="{BC1CCDA4-5BB4-4DDF-8193-51D638AE2054}" type="presOf" srcId="{BAF2E81D-4668-4534-8E20-C050A7A5404B}" destId="{BD1259FF-D7E5-4BC7-BE54-E5980FA5AA7E}" srcOrd="0" destOrd="0" presId="urn:microsoft.com/office/officeart/2005/8/layout/radial1"/>
    <dgm:cxn modelId="{175095AF-AB26-4208-9373-322F50629B39}" srcId="{BAF2E81D-4668-4534-8E20-C050A7A5404B}" destId="{1D659950-17C4-48DB-8165-AD8AE85B42C6}" srcOrd="0" destOrd="0" parTransId="{66C77512-A484-48DF-83D0-AEAEE754A0A9}" sibTransId="{156DFF65-2904-41E4-9C5D-C1A5E7D35343}"/>
    <dgm:cxn modelId="{2FB7C4BC-410B-481E-A635-D2E5471404FB}" type="presOf" srcId="{C7DD8E77-D481-42E4-AF04-99505AEFAA33}" destId="{D72DE2D4-48DA-4BB3-BD2E-6103FDE9599D}" srcOrd="0" destOrd="0" presId="urn:microsoft.com/office/officeart/2005/8/layout/radial1"/>
    <dgm:cxn modelId="{F17629C7-7D53-4BC6-899F-A10F5A336F36}" type="presOf" srcId="{7B07FFCD-08A3-4CB5-8165-8F8E8F049F83}" destId="{9F183646-8CDA-44DF-8850-4E876A74A683}" srcOrd="0" destOrd="0" presId="urn:microsoft.com/office/officeart/2005/8/layout/radial1"/>
    <dgm:cxn modelId="{0B5AB0CB-E721-42CB-9D3C-11C1617E85DA}" type="presOf" srcId="{BB94D2CF-3902-466B-A218-BDECC85C60B2}" destId="{DE0CBE02-BC14-4579-A2E1-8FFE2A91BD52}" srcOrd="0" destOrd="0" presId="urn:microsoft.com/office/officeart/2005/8/layout/radial1"/>
    <dgm:cxn modelId="{61115DFB-069C-4A53-A861-50DDC06FAA25}" srcId="{1D659950-17C4-48DB-8165-AD8AE85B42C6}" destId="{29DD71EF-7F8C-40FD-A5A2-0FFB11E5FC49}" srcOrd="1" destOrd="0" parTransId="{7B07FFCD-08A3-4CB5-8165-8F8E8F049F83}" sibTransId="{11CF44E8-FD73-4003-9DCF-E9B2113631FC}"/>
    <dgm:cxn modelId="{F4D2CDFE-9279-40CB-88B1-E83C5DFB4125}" type="presOf" srcId="{D5AEC74B-2942-413B-8F35-827256A3CC92}" destId="{9B0C5C15-48A4-4445-8EF0-4AB56D4DC99E}" srcOrd="0" destOrd="0" presId="urn:microsoft.com/office/officeart/2005/8/layout/radial1"/>
    <dgm:cxn modelId="{3AB47B7D-A15C-44C7-B9E9-0727D923AA5A}" type="presParOf" srcId="{BD1259FF-D7E5-4BC7-BE54-E5980FA5AA7E}" destId="{4C61ED43-C899-460D-9F9F-70E1A87FE09F}" srcOrd="0" destOrd="0" presId="urn:microsoft.com/office/officeart/2005/8/layout/radial1"/>
    <dgm:cxn modelId="{EF5D7218-087C-452E-92E4-6868FF52F17B}" type="presParOf" srcId="{BD1259FF-D7E5-4BC7-BE54-E5980FA5AA7E}" destId="{8F675C56-2031-453C-B05F-6AB797534A95}" srcOrd="1" destOrd="0" presId="urn:microsoft.com/office/officeart/2005/8/layout/radial1"/>
    <dgm:cxn modelId="{EEDDC377-5CBE-4338-B8D8-FFDC4F968511}" type="presParOf" srcId="{8F675C56-2031-453C-B05F-6AB797534A95}" destId="{CF3B6586-2F73-4450-B1F8-D082EB00EBB3}" srcOrd="0" destOrd="0" presId="urn:microsoft.com/office/officeart/2005/8/layout/radial1"/>
    <dgm:cxn modelId="{EEA23B77-9861-41CA-978B-05D73E8AC52A}" type="presParOf" srcId="{BD1259FF-D7E5-4BC7-BE54-E5980FA5AA7E}" destId="{9B0C5C15-48A4-4445-8EF0-4AB56D4DC99E}" srcOrd="2" destOrd="0" presId="urn:microsoft.com/office/officeart/2005/8/layout/radial1"/>
    <dgm:cxn modelId="{950201C0-68C3-4E4D-8FCA-C5EDD0702626}" type="presParOf" srcId="{BD1259FF-D7E5-4BC7-BE54-E5980FA5AA7E}" destId="{9F183646-8CDA-44DF-8850-4E876A74A683}" srcOrd="3" destOrd="0" presId="urn:microsoft.com/office/officeart/2005/8/layout/radial1"/>
    <dgm:cxn modelId="{C6671B03-C10A-4A9F-9A57-F8983F2D618E}" type="presParOf" srcId="{9F183646-8CDA-44DF-8850-4E876A74A683}" destId="{759B850B-3611-4EF5-9BCD-19138679ADEB}" srcOrd="0" destOrd="0" presId="urn:microsoft.com/office/officeart/2005/8/layout/radial1"/>
    <dgm:cxn modelId="{3E946109-3CD9-4011-A6D8-699A59E3A34D}" type="presParOf" srcId="{BD1259FF-D7E5-4BC7-BE54-E5980FA5AA7E}" destId="{B0FDD6C0-636C-4ADC-8077-8A8BB6843417}" srcOrd="4" destOrd="0" presId="urn:microsoft.com/office/officeart/2005/8/layout/radial1"/>
    <dgm:cxn modelId="{FC52F205-922B-45D6-AEAD-FFFC1AF81978}" type="presParOf" srcId="{BD1259FF-D7E5-4BC7-BE54-E5980FA5AA7E}" destId="{D72DE2D4-48DA-4BB3-BD2E-6103FDE9599D}" srcOrd="5" destOrd="0" presId="urn:microsoft.com/office/officeart/2005/8/layout/radial1"/>
    <dgm:cxn modelId="{C85475BF-F77E-4159-9A2C-F529AEFB6896}" type="presParOf" srcId="{D72DE2D4-48DA-4BB3-BD2E-6103FDE9599D}" destId="{73A4410B-A54E-4F67-BC23-459C759611B4}" srcOrd="0" destOrd="0" presId="urn:microsoft.com/office/officeart/2005/8/layout/radial1"/>
    <dgm:cxn modelId="{E089A782-94EF-4A80-A183-36FD2D2D1040}" type="presParOf" srcId="{BD1259FF-D7E5-4BC7-BE54-E5980FA5AA7E}" destId="{DE0CBE02-BC14-4579-A2E1-8FFE2A91BD52}"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1ED43-C899-460D-9F9F-70E1A87FE09F}">
      <dsp:nvSpPr>
        <dsp:cNvPr id="0" name=""/>
        <dsp:cNvSpPr/>
      </dsp:nvSpPr>
      <dsp:spPr>
        <a:xfrm>
          <a:off x="3651338" y="2825410"/>
          <a:ext cx="2169066" cy="2169066"/>
        </a:xfrm>
        <a:prstGeom prst="ellipse">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Colombo</a:t>
          </a:r>
        </a:p>
        <a:p>
          <a:pPr marL="0" lvl="0" indent="0" algn="ctr" defTabSz="1289050">
            <a:lnSpc>
              <a:spcPct val="90000"/>
            </a:lnSpc>
            <a:spcBef>
              <a:spcPct val="0"/>
            </a:spcBef>
            <a:spcAft>
              <a:spcPct val="35000"/>
            </a:spcAft>
            <a:buNone/>
          </a:pPr>
          <a:r>
            <a:rPr lang="en-US" sz="1800" kern="1200" dirty="0"/>
            <a:t>(main branch)</a:t>
          </a:r>
        </a:p>
      </dsp:txBody>
      <dsp:txXfrm>
        <a:off x="3968990" y="3143062"/>
        <a:ext cx="1533762" cy="1533762"/>
      </dsp:txXfrm>
    </dsp:sp>
    <dsp:sp modelId="{8F675C56-2031-453C-B05F-6AB797534A95}">
      <dsp:nvSpPr>
        <dsp:cNvPr id="0" name=""/>
        <dsp:cNvSpPr/>
      </dsp:nvSpPr>
      <dsp:spPr>
        <a:xfrm rot="16200000">
          <a:off x="4409238" y="2478167"/>
          <a:ext cx="653265" cy="41220"/>
        </a:xfrm>
        <a:custGeom>
          <a:avLst/>
          <a:gdLst/>
          <a:ahLst/>
          <a:cxnLst/>
          <a:rect l="0" t="0" r="0" b="0"/>
          <a:pathLst>
            <a:path>
              <a:moveTo>
                <a:pt x="0" y="20610"/>
              </a:moveTo>
              <a:lnTo>
                <a:pt x="653265" y="20610"/>
              </a:lnTo>
            </a:path>
          </a:pathLst>
        </a:custGeom>
        <a:noFill/>
        <a:ln w="19050" cap="flat" cmpd="sng" algn="ctr">
          <a:solidFill>
            <a:schemeClr val="dk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9539" y="2482446"/>
        <a:ext cx="32663" cy="32663"/>
      </dsp:txXfrm>
    </dsp:sp>
    <dsp:sp modelId="{9B0C5C15-48A4-4445-8EF0-4AB56D4DC99E}">
      <dsp:nvSpPr>
        <dsp:cNvPr id="0" name=""/>
        <dsp:cNvSpPr/>
      </dsp:nvSpPr>
      <dsp:spPr>
        <a:xfrm>
          <a:off x="3651338" y="3078"/>
          <a:ext cx="2169066" cy="2169066"/>
        </a:xfrm>
        <a:prstGeom prst="ellipse">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Kandy</a:t>
          </a:r>
        </a:p>
        <a:p>
          <a:pPr marL="0" lvl="0" indent="0" algn="ctr" defTabSz="1422400">
            <a:lnSpc>
              <a:spcPct val="90000"/>
            </a:lnSpc>
            <a:spcBef>
              <a:spcPct val="0"/>
            </a:spcBef>
            <a:spcAft>
              <a:spcPct val="35000"/>
            </a:spcAft>
            <a:buNone/>
          </a:pPr>
          <a:r>
            <a:rPr lang="en-US" sz="2200" kern="1200" dirty="0"/>
            <a:t>(subbranch)</a:t>
          </a:r>
        </a:p>
      </dsp:txBody>
      <dsp:txXfrm>
        <a:off x="3968990" y="320730"/>
        <a:ext cx="1533762" cy="1533762"/>
      </dsp:txXfrm>
    </dsp:sp>
    <dsp:sp modelId="{9F183646-8CDA-44DF-8850-4E876A74A683}">
      <dsp:nvSpPr>
        <dsp:cNvPr id="0" name=""/>
        <dsp:cNvSpPr/>
      </dsp:nvSpPr>
      <dsp:spPr>
        <a:xfrm rot="1800000">
          <a:off x="5631344" y="4594915"/>
          <a:ext cx="653265" cy="41220"/>
        </a:xfrm>
        <a:custGeom>
          <a:avLst/>
          <a:gdLst/>
          <a:ahLst/>
          <a:cxnLst/>
          <a:rect l="0" t="0" r="0" b="0"/>
          <a:pathLst>
            <a:path>
              <a:moveTo>
                <a:pt x="0" y="20610"/>
              </a:moveTo>
              <a:lnTo>
                <a:pt x="653265" y="20610"/>
              </a:lnTo>
            </a:path>
          </a:pathLst>
        </a:custGeom>
        <a:noFill/>
        <a:ln w="19050" cap="flat" cmpd="sng" algn="ctr">
          <a:solidFill>
            <a:schemeClr val="dk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41645" y="4599194"/>
        <a:ext cx="32663" cy="32663"/>
      </dsp:txXfrm>
    </dsp:sp>
    <dsp:sp modelId="{B0FDD6C0-636C-4ADC-8077-8A8BB6843417}">
      <dsp:nvSpPr>
        <dsp:cNvPr id="0" name=""/>
        <dsp:cNvSpPr/>
      </dsp:nvSpPr>
      <dsp:spPr>
        <a:xfrm>
          <a:off x="6095549" y="4236575"/>
          <a:ext cx="2169066" cy="2169066"/>
        </a:xfrm>
        <a:prstGeom prst="ellipse">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Jaffna</a:t>
          </a:r>
        </a:p>
        <a:p>
          <a:pPr marL="0" lvl="0" indent="0" algn="ctr" defTabSz="1422400">
            <a:lnSpc>
              <a:spcPct val="90000"/>
            </a:lnSpc>
            <a:spcBef>
              <a:spcPct val="0"/>
            </a:spcBef>
            <a:spcAft>
              <a:spcPct val="35000"/>
            </a:spcAft>
            <a:buNone/>
          </a:pPr>
          <a:r>
            <a:rPr lang="en-US" sz="2200" kern="1200" dirty="0"/>
            <a:t>(subbranch)</a:t>
          </a:r>
        </a:p>
      </dsp:txBody>
      <dsp:txXfrm>
        <a:off x="6413201" y="4554227"/>
        <a:ext cx="1533762" cy="1533762"/>
      </dsp:txXfrm>
    </dsp:sp>
    <dsp:sp modelId="{D72DE2D4-48DA-4BB3-BD2E-6103FDE9599D}">
      <dsp:nvSpPr>
        <dsp:cNvPr id="0" name=""/>
        <dsp:cNvSpPr/>
      </dsp:nvSpPr>
      <dsp:spPr>
        <a:xfrm rot="9000000">
          <a:off x="3187133" y="4594915"/>
          <a:ext cx="653265" cy="41220"/>
        </a:xfrm>
        <a:custGeom>
          <a:avLst/>
          <a:gdLst/>
          <a:ahLst/>
          <a:cxnLst/>
          <a:rect l="0" t="0" r="0" b="0"/>
          <a:pathLst>
            <a:path>
              <a:moveTo>
                <a:pt x="0" y="20610"/>
              </a:moveTo>
              <a:lnTo>
                <a:pt x="653265" y="20610"/>
              </a:lnTo>
            </a:path>
          </a:pathLst>
        </a:custGeom>
        <a:noFill/>
        <a:ln w="19050" cap="flat" cmpd="sng" algn="ctr">
          <a:solidFill>
            <a:schemeClr val="dk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497434" y="4599194"/>
        <a:ext cx="32663" cy="32663"/>
      </dsp:txXfrm>
    </dsp:sp>
    <dsp:sp modelId="{DE0CBE02-BC14-4579-A2E1-8FFE2A91BD52}">
      <dsp:nvSpPr>
        <dsp:cNvPr id="0" name=""/>
        <dsp:cNvSpPr/>
      </dsp:nvSpPr>
      <dsp:spPr>
        <a:xfrm>
          <a:off x="1207127" y="4236575"/>
          <a:ext cx="2169066" cy="2169066"/>
        </a:xfrm>
        <a:prstGeom prst="ellipse">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Galle</a:t>
          </a:r>
        </a:p>
        <a:p>
          <a:pPr marL="0" lvl="0" indent="0" algn="ctr" defTabSz="1422400">
            <a:lnSpc>
              <a:spcPct val="90000"/>
            </a:lnSpc>
            <a:spcBef>
              <a:spcPct val="0"/>
            </a:spcBef>
            <a:spcAft>
              <a:spcPct val="35000"/>
            </a:spcAft>
            <a:buNone/>
          </a:pPr>
          <a:r>
            <a:rPr lang="en-US" sz="2200" kern="1200" dirty="0"/>
            <a:t>(subbranch)</a:t>
          </a:r>
        </a:p>
      </dsp:txBody>
      <dsp:txXfrm>
        <a:off x="1524779" y="4554227"/>
        <a:ext cx="1533762" cy="1533762"/>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B38F29-E28C-40E4-A28A-315B39C32363}" type="datetimeFigureOut">
              <a:rPr lang="en-US" smtClean="0"/>
              <a:t>12/20/2025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099B3-B8ED-436C-8335-7FF52A448025}" type="slidenum">
              <a:rPr lang="en-US" smtClean="0"/>
              <a:t>‹#›</a:t>
            </a:fld>
            <a:endParaRPr lang="en-US"/>
          </a:p>
        </p:txBody>
      </p:sp>
    </p:spTree>
    <p:extLst>
      <p:ext uri="{BB962C8B-B14F-4D97-AF65-F5344CB8AC3E}">
        <p14:creationId xmlns:p14="http://schemas.microsoft.com/office/powerpoint/2010/main" val="403345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099B3-B8ED-436C-8335-7FF52A448025}" type="slidenum">
              <a:rPr lang="en-US" smtClean="0"/>
              <a:t>42</a:t>
            </a:fld>
            <a:endParaRPr lang="en-US"/>
          </a:p>
        </p:txBody>
      </p:sp>
    </p:spTree>
    <p:extLst>
      <p:ext uri="{BB962C8B-B14F-4D97-AF65-F5344CB8AC3E}">
        <p14:creationId xmlns:p14="http://schemas.microsoft.com/office/powerpoint/2010/main" val="3341883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1C111F-6644-4BD4-BF1F-1949CCF3FBBE}" type="datetimeFigureOut">
              <a:rPr lang="en-US" smtClean="0"/>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8AAAB-9B45-4C21-8121-B172889BDE62}" type="slidenum">
              <a:rPr lang="en-US" smtClean="0"/>
              <a:t>‹#›</a:t>
            </a:fld>
            <a:endParaRPr lang="en-US"/>
          </a:p>
        </p:txBody>
      </p:sp>
    </p:spTree>
    <p:extLst>
      <p:ext uri="{BB962C8B-B14F-4D97-AF65-F5344CB8AC3E}">
        <p14:creationId xmlns:p14="http://schemas.microsoft.com/office/powerpoint/2010/main" val="690855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C111F-6644-4BD4-BF1F-1949CCF3FBBE}" type="datetimeFigureOut">
              <a:rPr lang="en-US" smtClean="0"/>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8AAAB-9B45-4C21-8121-B172889BDE62}" type="slidenum">
              <a:rPr lang="en-US" smtClean="0"/>
              <a:t>‹#›</a:t>
            </a:fld>
            <a:endParaRPr lang="en-US"/>
          </a:p>
        </p:txBody>
      </p:sp>
    </p:spTree>
    <p:extLst>
      <p:ext uri="{BB962C8B-B14F-4D97-AF65-F5344CB8AC3E}">
        <p14:creationId xmlns:p14="http://schemas.microsoft.com/office/powerpoint/2010/main" val="2961441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C111F-6644-4BD4-BF1F-1949CCF3FBBE}" type="datetimeFigureOut">
              <a:rPr lang="en-US" smtClean="0"/>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8AAAB-9B45-4C21-8121-B172889BDE62}" type="slidenum">
              <a:rPr lang="en-US" smtClean="0"/>
              <a:t>‹#›</a:t>
            </a:fld>
            <a:endParaRPr lang="en-US"/>
          </a:p>
        </p:txBody>
      </p:sp>
    </p:spTree>
    <p:extLst>
      <p:ext uri="{BB962C8B-B14F-4D97-AF65-F5344CB8AC3E}">
        <p14:creationId xmlns:p14="http://schemas.microsoft.com/office/powerpoint/2010/main" val="2193680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C111F-6644-4BD4-BF1F-1949CCF3FBBE}" type="datetimeFigureOut">
              <a:rPr lang="en-US" smtClean="0"/>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8AAAB-9B45-4C21-8121-B172889BDE62}" type="slidenum">
              <a:rPr lang="en-US" smtClean="0"/>
              <a:t>‹#›</a:t>
            </a:fld>
            <a:endParaRPr lang="en-US"/>
          </a:p>
        </p:txBody>
      </p:sp>
    </p:spTree>
    <p:extLst>
      <p:ext uri="{BB962C8B-B14F-4D97-AF65-F5344CB8AC3E}">
        <p14:creationId xmlns:p14="http://schemas.microsoft.com/office/powerpoint/2010/main" val="3219879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1C111F-6644-4BD4-BF1F-1949CCF3FBBE}" type="datetimeFigureOut">
              <a:rPr lang="en-US" smtClean="0"/>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8AAAB-9B45-4C21-8121-B172889BDE62}" type="slidenum">
              <a:rPr lang="en-US" smtClean="0"/>
              <a:t>‹#›</a:t>
            </a:fld>
            <a:endParaRPr lang="en-US"/>
          </a:p>
        </p:txBody>
      </p:sp>
    </p:spTree>
    <p:extLst>
      <p:ext uri="{BB962C8B-B14F-4D97-AF65-F5344CB8AC3E}">
        <p14:creationId xmlns:p14="http://schemas.microsoft.com/office/powerpoint/2010/main" val="2992731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1C111F-6644-4BD4-BF1F-1949CCF3FBBE}" type="datetimeFigureOut">
              <a:rPr lang="en-US" smtClean="0"/>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8AAAB-9B45-4C21-8121-B172889BDE62}" type="slidenum">
              <a:rPr lang="en-US" smtClean="0"/>
              <a:t>‹#›</a:t>
            </a:fld>
            <a:endParaRPr lang="en-US"/>
          </a:p>
        </p:txBody>
      </p:sp>
    </p:spTree>
    <p:extLst>
      <p:ext uri="{BB962C8B-B14F-4D97-AF65-F5344CB8AC3E}">
        <p14:creationId xmlns:p14="http://schemas.microsoft.com/office/powerpoint/2010/main" val="468298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1C111F-6644-4BD4-BF1F-1949CCF3FBBE}" type="datetimeFigureOut">
              <a:rPr lang="en-US" smtClean="0"/>
              <a:t>12/20/2025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08AAAB-9B45-4C21-8121-B172889BDE62}" type="slidenum">
              <a:rPr lang="en-US" smtClean="0"/>
              <a:t>‹#›</a:t>
            </a:fld>
            <a:endParaRPr lang="en-US"/>
          </a:p>
        </p:txBody>
      </p:sp>
    </p:spTree>
    <p:extLst>
      <p:ext uri="{BB962C8B-B14F-4D97-AF65-F5344CB8AC3E}">
        <p14:creationId xmlns:p14="http://schemas.microsoft.com/office/powerpoint/2010/main" val="2300274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1C111F-6644-4BD4-BF1F-1949CCF3FBBE}" type="datetimeFigureOut">
              <a:rPr lang="en-US" smtClean="0"/>
              <a:t>12/20/2025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08AAAB-9B45-4C21-8121-B172889BDE62}" type="slidenum">
              <a:rPr lang="en-US" smtClean="0"/>
              <a:t>‹#›</a:t>
            </a:fld>
            <a:endParaRPr lang="en-US"/>
          </a:p>
        </p:txBody>
      </p:sp>
    </p:spTree>
    <p:extLst>
      <p:ext uri="{BB962C8B-B14F-4D97-AF65-F5344CB8AC3E}">
        <p14:creationId xmlns:p14="http://schemas.microsoft.com/office/powerpoint/2010/main" val="70363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1C111F-6644-4BD4-BF1F-1949CCF3FBBE}" type="datetimeFigureOut">
              <a:rPr lang="en-US" smtClean="0"/>
              <a:t>12/20/2025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08AAAB-9B45-4C21-8121-B172889BDE62}" type="slidenum">
              <a:rPr lang="en-US" smtClean="0"/>
              <a:t>‹#›</a:t>
            </a:fld>
            <a:endParaRPr lang="en-US"/>
          </a:p>
        </p:txBody>
      </p:sp>
    </p:spTree>
    <p:extLst>
      <p:ext uri="{BB962C8B-B14F-4D97-AF65-F5344CB8AC3E}">
        <p14:creationId xmlns:p14="http://schemas.microsoft.com/office/powerpoint/2010/main" val="1324063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1C111F-6644-4BD4-BF1F-1949CCF3FBBE}" type="datetimeFigureOut">
              <a:rPr lang="en-US" smtClean="0"/>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8AAAB-9B45-4C21-8121-B172889BDE62}" type="slidenum">
              <a:rPr lang="en-US" smtClean="0"/>
              <a:t>‹#›</a:t>
            </a:fld>
            <a:endParaRPr lang="en-US"/>
          </a:p>
        </p:txBody>
      </p:sp>
    </p:spTree>
    <p:extLst>
      <p:ext uri="{BB962C8B-B14F-4D97-AF65-F5344CB8AC3E}">
        <p14:creationId xmlns:p14="http://schemas.microsoft.com/office/powerpoint/2010/main" val="181008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1C111F-6644-4BD4-BF1F-1949CCF3FBBE}" type="datetimeFigureOut">
              <a:rPr lang="en-US" smtClean="0"/>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8AAAB-9B45-4C21-8121-B172889BDE62}" type="slidenum">
              <a:rPr lang="en-US" smtClean="0"/>
              <a:t>‹#›</a:t>
            </a:fld>
            <a:endParaRPr lang="en-US"/>
          </a:p>
        </p:txBody>
      </p:sp>
    </p:spTree>
    <p:extLst>
      <p:ext uri="{BB962C8B-B14F-4D97-AF65-F5344CB8AC3E}">
        <p14:creationId xmlns:p14="http://schemas.microsoft.com/office/powerpoint/2010/main" val="423483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381C111F-6644-4BD4-BF1F-1949CCF3FBBE}" type="datetimeFigureOut">
              <a:rPr lang="en-US" smtClean="0"/>
              <a:t>12/20/2025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F208AAAB-9B45-4C21-8121-B172889BDE62}" type="slidenum">
              <a:rPr lang="en-US" smtClean="0"/>
              <a:t>‹#›</a:t>
            </a:fld>
            <a:endParaRPr lang="en-US"/>
          </a:p>
        </p:txBody>
      </p:sp>
    </p:spTree>
    <p:extLst>
      <p:ext uri="{BB962C8B-B14F-4D97-AF65-F5344CB8AC3E}">
        <p14:creationId xmlns:p14="http://schemas.microsoft.com/office/powerpoint/2010/main" val="11861250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VwN91x5i25g&amp;list=PLBlnK6fEyqRgMCUAG0XRw78UA8qnv6jEx" TargetMode="External"/><Relationship Id="rId7" Type="http://schemas.openxmlformats.org/officeDocument/2006/relationships/hyperlink" Target="https://www.softwareideas.net/computer-network-diagram" TargetMode="External"/><Relationship Id="rId2" Type="http://schemas.openxmlformats.org/officeDocument/2006/relationships/hyperlink" Target="https://www.netacad.com/cisco-packet-tracer" TargetMode="External"/><Relationship Id="rId1" Type="http://schemas.openxmlformats.org/officeDocument/2006/relationships/slideLayout" Target="../slideLayouts/slideLayout6.xml"/><Relationship Id="rId6" Type="http://schemas.openxmlformats.org/officeDocument/2006/relationships/hyperlink" Target="https://community.cisco.com/t5/network-management/different-between-central-office-and-point-of-presence/td-p/4095504" TargetMode="External"/><Relationship Id="rId5" Type="http://schemas.openxmlformats.org/officeDocument/2006/relationships/hyperlink" Target="https://www.geeksforgeeks.org/" TargetMode="External"/><Relationship Id="rId4" Type="http://schemas.openxmlformats.org/officeDocument/2006/relationships/hyperlink" Target="https://www.router-switch.com/"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D9F475-76CD-BEF6-17C9-F5EFA4A1A0B5}"/>
              </a:ext>
            </a:extLst>
          </p:cNvPr>
          <p:cNvSpPr txBox="1"/>
          <p:nvPr/>
        </p:nvSpPr>
        <p:spPr>
          <a:xfrm>
            <a:off x="127819" y="3912068"/>
            <a:ext cx="5850193" cy="2862322"/>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LMN </a:t>
            </a:r>
          </a:p>
          <a:p>
            <a:r>
              <a:rPr lang="en-US" sz="6000" b="1" dirty="0">
                <a:latin typeface="Times New Roman" panose="02020603050405020304" pitchFamily="18" charset="0"/>
                <a:cs typeface="Times New Roman" panose="02020603050405020304" pitchFamily="18" charset="0"/>
              </a:rPr>
              <a:t>Financial Group Network</a:t>
            </a:r>
          </a:p>
        </p:txBody>
      </p:sp>
      <p:sp>
        <p:nvSpPr>
          <p:cNvPr id="8" name="TextBox 7">
            <a:extLst>
              <a:ext uri="{FF2B5EF4-FFF2-40B4-BE49-F238E27FC236}">
                <a16:creationId xmlns:a16="http://schemas.microsoft.com/office/drawing/2014/main" id="{A9291BE7-20CD-09BF-4F1D-CD360B1B6659}"/>
              </a:ext>
            </a:extLst>
          </p:cNvPr>
          <p:cNvSpPr txBox="1"/>
          <p:nvPr/>
        </p:nvSpPr>
        <p:spPr>
          <a:xfrm>
            <a:off x="8121444" y="6066504"/>
            <a:ext cx="4168878"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Batch No – Y1S2.WD.CSNE.01 Group No – Y1S2.WD.CSNE.01_ 09</a:t>
            </a:r>
          </a:p>
        </p:txBody>
      </p:sp>
    </p:spTree>
    <p:extLst>
      <p:ext uri="{BB962C8B-B14F-4D97-AF65-F5344CB8AC3E}">
        <p14:creationId xmlns:p14="http://schemas.microsoft.com/office/powerpoint/2010/main" val="41081516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4D66-0F97-91BB-D7C5-253835611B78}"/>
              </a:ext>
            </a:extLst>
          </p:cNvPr>
          <p:cNvSpPr>
            <a:spLocks noGrp="1"/>
          </p:cNvSpPr>
          <p:nvPr>
            <p:ph type="title"/>
          </p:nvPr>
        </p:nvSpPr>
        <p:spPr>
          <a:xfrm>
            <a:off x="140110" y="158647"/>
            <a:ext cx="8305800" cy="1325563"/>
          </a:xfrm>
        </p:spPr>
        <p:txBody>
          <a:bodyPr>
            <a:normAutofit/>
          </a:bodyPr>
          <a:lstStyle/>
          <a:p>
            <a:r>
              <a:rPr lang="en-US" sz="3600" dirty="0">
                <a:highlight>
                  <a:srgbClr val="808080"/>
                </a:highlight>
                <a:latin typeface="Times New Roman" panose="02020603050405020304" pitchFamily="18" charset="0"/>
                <a:cs typeface="Times New Roman" panose="02020603050405020304" pitchFamily="18" charset="0"/>
              </a:rPr>
              <a:t>Physical Topology Diagram-Sub Branches</a:t>
            </a:r>
          </a:p>
        </p:txBody>
      </p:sp>
      <p:pic>
        <p:nvPicPr>
          <p:cNvPr id="6" name="Picture 5">
            <a:extLst>
              <a:ext uri="{FF2B5EF4-FFF2-40B4-BE49-F238E27FC236}">
                <a16:creationId xmlns:a16="http://schemas.microsoft.com/office/drawing/2014/main" id="{FDC973C7-F340-6830-5797-BFA8B777D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124" y="1261242"/>
            <a:ext cx="8912773" cy="530772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16811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32000"/>
                    </a14:imgEffect>
                    <a14:imgEffect>
                      <a14:brightnessContrast bright="-18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04639-35CD-39F3-1B91-F182EB0ECAFB}"/>
              </a:ext>
            </a:extLst>
          </p:cNvPr>
          <p:cNvSpPr>
            <a:spLocks noGrp="1"/>
          </p:cNvSpPr>
          <p:nvPr>
            <p:ph type="title"/>
          </p:nvPr>
        </p:nvSpPr>
        <p:spPr>
          <a:xfrm>
            <a:off x="956188" y="3029666"/>
            <a:ext cx="10515600" cy="1325563"/>
          </a:xfrm>
        </p:spPr>
        <p:txBody>
          <a:bodyPr>
            <a:normAutofit/>
          </a:bodyPr>
          <a:lstStyle/>
          <a:p>
            <a:r>
              <a:rPr lang="en-US" sz="6000" b="1" dirty="0">
                <a:ln>
                  <a:solidFill>
                    <a:schemeClr val="tx1"/>
                  </a:solidFill>
                </a:ln>
                <a:latin typeface="Times New Roman" panose="02020603050405020304" pitchFamily="18" charset="0"/>
                <a:cs typeface="Times New Roman" panose="02020603050405020304" pitchFamily="18" charset="0"/>
              </a:rPr>
              <a:t>Real World Network Devices  </a:t>
            </a:r>
          </a:p>
        </p:txBody>
      </p:sp>
    </p:spTree>
    <p:extLst>
      <p:ext uri="{BB962C8B-B14F-4D97-AF65-F5344CB8AC3E}">
        <p14:creationId xmlns:p14="http://schemas.microsoft.com/office/powerpoint/2010/main" val="1119403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0CDF990-FE7E-36CD-5577-ADEFA9C791F8}"/>
              </a:ext>
            </a:extLst>
          </p:cNvPr>
          <p:cNvGraphicFramePr>
            <a:graphicFrameLocks noGrp="1"/>
          </p:cNvGraphicFramePr>
          <p:nvPr>
            <p:extLst>
              <p:ext uri="{D42A27DB-BD31-4B8C-83A1-F6EECF244321}">
                <p14:modId xmlns:p14="http://schemas.microsoft.com/office/powerpoint/2010/main" val="75433316"/>
              </p:ext>
            </p:extLst>
          </p:nvPr>
        </p:nvGraphicFramePr>
        <p:xfrm>
          <a:off x="0" y="0"/>
          <a:ext cx="12192000" cy="685800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852460610"/>
                    </a:ext>
                  </a:extLst>
                </a:gridCol>
                <a:gridCol w="4064000">
                  <a:extLst>
                    <a:ext uri="{9D8B030D-6E8A-4147-A177-3AD203B41FA5}">
                      <a16:colId xmlns:a16="http://schemas.microsoft.com/office/drawing/2014/main" val="3697874037"/>
                    </a:ext>
                  </a:extLst>
                </a:gridCol>
                <a:gridCol w="4064000">
                  <a:extLst>
                    <a:ext uri="{9D8B030D-6E8A-4147-A177-3AD203B41FA5}">
                      <a16:colId xmlns:a16="http://schemas.microsoft.com/office/drawing/2014/main" val="4109841663"/>
                    </a:ext>
                  </a:extLst>
                </a:gridCol>
              </a:tblGrid>
              <a:tr h="6858000">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98279275"/>
                  </a:ext>
                </a:extLst>
              </a:tr>
            </a:tbl>
          </a:graphicData>
        </a:graphic>
      </p:graphicFrame>
      <p:sp>
        <p:nvSpPr>
          <p:cNvPr id="7" name="Rectangle 6">
            <a:extLst>
              <a:ext uri="{FF2B5EF4-FFF2-40B4-BE49-F238E27FC236}">
                <a16:creationId xmlns:a16="http://schemas.microsoft.com/office/drawing/2014/main" id="{49F0763D-E9A0-DD4F-4057-FD38C5422954}"/>
              </a:ext>
            </a:extLst>
          </p:cNvPr>
          <p:cNvSpPr/>
          <p:nvPr/>
        </p:nvSpPr>
        <p:spPr>
          <a:xfrm>
            <a:off x="513737" y="1585592"/>
            <a:ext cx="2681746" cy="1806678"/>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1F6B27-67F3-0046-6019-05C3DB49CB91}"/>
              </a:ext>
            </a:extLst>
          </p:cNvPr>
          <p:cNvSpPr txBox="1"/>
          <p:nvPr/>
        </p:nvSpPr>
        <p:spPr>
          <a:xfrm>
            <a:off x="988140" y="216785"/>
            <a:ext cx="348062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Desktop</a:t>
            </a:r>
          </a:p>
        </p:txBody>
      </p:sp>
      <p:sp>
        <p:nvSpPr>
          <p:cNvPr id="9" name="TextBox 8">
            <a:extLst>
              <a:ext uri="{FF2B5EF4-FFF2-40B4-BE49-F238E27FC236}">
                <a16:creationId xmlns:a16="http://schemas.microsoft.com/office/drawing/2014/main" id="{AA358242-0AD1-3EFD-6BF8-7BD40C65911C}"/>
              </a:ext>
            </a:extLst>
          </p:cNvPr>
          <p:cNvSpPr txBox="1"/>
          <p:nvPr/>
        </p:nvSpPr>
        <p:spPr>
          <a:xfrm>
            <a:off x="9193161" y="307363"/>
            <a:ext cx="348062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IP Phone</a:t>
            </a:r>
          </a:p>
        </p:txBody>
      </p:sp>
      <p:sp>
        <p:nvSpPr>
          <p:cNvPr id="10" name="TextBox 9">
            <a:extLst>
              <a:ext uri="{FF2B5EF4-FFF2-40B4-BE49-F238E27FC236}">
                <a16:creationId xmlns:a16="http://schemas.microsoft.com/office/drawing/2014/main" id="{D59EF508-4A38-D269-FD94-9FB8F4CE3C1E}"/>
              </a:ext>
            </a:extLst>
          </p:cNvPr>
          <p:cNvSpPr txBox="1"/>
          <p:nvPr/>
        </p:nvSpPr>
        <p:spPr>
          <a:xfrm>
            <a:off x="5142270" y="245807"/>
            <a:ext cx="348062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Printer</a:t>
            </a:r>
          </a:p>
        </p:txBody>
      </p:sp>
      <p:sp>
        <p:nvSpPr>
          <p:cNvPr id="11" name="TextBox 10">
            <a:extLst>
              <a:ext uri="{FF2B5EF4-FFF2-40B4-BE49-F238E27FC236}">
                <a16:creationId xmlns:a16="http://schemas.microsoft.com/office/drawing/2014/main" id="{67E67E3B-446B-2F0B-AD5D-D475EC651B90}"/>
              </a:ext>
            </a:extLst>
          </p:cNvPr>
          <p:cNvSpPr txBox="1"/>
          <p:nvPr/>
        </p:nvSpPr>
        <p:spPr>
          <a:xfrm>
            <a:off x="88490" y="4432597"/>
            <a:ext cx="3807544" cy="2215991"/>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Vendor: DELL Technologies</a:t>
            </a:r>
          </a:p>
          <a:p>
            <a:endParaRPr lang="en-US" sz="2400" dirty="0">
              <a:latin typeface="Times New Roman" panose="02020603050405020304" pitchFamily="18" charset="0"/>
              <a:cs typeface="Times New Roman" panose="02020603050405020304" pitchFamily="18" charset="0"/>
            </a:endParaRPr>
          </a:p>
          <a:p>
            <a:r>
              <a:rPr lang="it-IT" sz="2400" dirty="0">
                <a:latin typeface="Times New Roman" panose="02020603050405020304" pitchFamily="18" charset="0"/>
                <a:cs typeface="Times New Roman" panose="02020603050405020304" pitchFamily="18" charset="0"/>
              </a:rPr>
              <a:t>Model name: Dell Vostro 3910 – i5</a:t>
            </a:r>
          </a:p>
          <a:p>
            <a:endParaRPr lang="it-IT" sz="2400" dirty="0">
              <a:latin typeface="Times New Roman" panose="02020603050405020304" pitchFamily="18" charset="0"/>
              <a:cs typeface="Times New Roman" panose="02020603050405020304" pitchFamily="18" charset="0"/>
            </a:endParaRPr>
          </a:p>
          <a:p>
            <a:r>
              <a:rPr lang="it-IT" dirty="0"/>
              <a:t> </a:t>
            </a:r>
            <a:endParaRPr lang="en-US" dirty="0"/>
          </a:p>
        </p:txBody>
      </p:sp>
      <p:sp>
        <p:nvSpPr>
          <p:cNvPr id="12" name="Rectangle 11">
            <a:extLst>
              <a:ext uri="{FF2B5EF4-FFF2-40B4-BE49-F238E27FC236}">
                <a16:creationId xmlns:a16="http://schemas.microsoft.com/office/drawing/2014/main" id="{62BE746A-9D71-D01F-9D27-3754A61C78F2}"/>
              </a:ext>
            </a:extLst>
          </p:cNvPr>
          <p:cNvSpPr/>
          <p:nvPr/>
        </p:nvSpPr>
        <p:spPr>
          <a:xfrm>
            <a:off x="4570769" y="1462307"/>
            <a:ext cx="2470357" cy="205324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FF6EB6-20E5-3EE7-73E5-BB210B9948F1}"/>
              </a:ext>
            </a:extLst>
          </p:cNvPr>
          <p:cNvSpPr txBox="1"/>
          <p:nvPr/>
        </p:nvSpPr>
        <p:spPr>
          <a:xfrm>
            <a:off x="4488426" y="4363205"/>
            <a:ext cx="3480619"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Vendor: Canon</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Model name: Canon G4010 ink tank printer</a:t>
            </a:r>
          </a:p>
        </p:txBody>
      </p:sp>
      <p:sp>
        <p:nvSpPr>
          <p:cNvPr id="15" name="Rectangle 14">
            <a:extLst>
              <a:ext uri="{FF2B5EF4-FFF2-40B4-BE49-F238E27FC236}">
                <a16:creationId xmlns:a16="http://schemas.microsoft.com/office/drawing/2014/main" id="{785300AC-66A7-3BA4-6CBE-0C0FBF21EEB2}"/>
              </a:ext>
            </a:extLst>
          </p:cNvPr>
          <p:cNvSpPr/>
          <p:nvPr/>
        </p:nvSpPr>
        <p:spPr>
          <a:xfrm>
            <a:off x="8622890" y="1375752"/>
            <a:ext cx="2470357" cy="2053248"/>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8D458EE-4FAC-92AC-F3BE-A4EE7E535EC9}"/>
              </a:ext>
            </a:extLst>
          </p:cNvPr>
          <p:cNvSpPr txBox="1"/>
          <p:nvPr/>
        </p:nvSpPr>
        <p:spPr>
          <a:xfrm>
            <a:off x="8413953" y="4359704"/>
            <a:ext cx="3480619"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Vendor: Grandstream</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Model name: Grandstream GRP 2061</a:t>
            </a:r>
          </a:p>
        </p:txBody>
      </p:sp>
    </p:spTree>
    <p:extLst>
      <p:ext uri="{BB962C8B-B14F-4D97-AF65-F5344CB8AC3E}">
        <p14:creationId xmlns:p14="http://schemas.microsoft.com/office/powerpoint/2010/main" val="1944019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2239A84-FA5B-A8AC-1679-7F3A8BCCD4E9}"/>
              </a:ext>
            </a:extLst>
          </p:cNvPr>
          <p:cNvGraphicFramePr>
            <a:graphicFrameLocks noGrp="1"/>
          </p:cNvGraphicFramePr>
          <p:nvPr>
            <p:extLst>
              <p:ext uri="{D42A27DB-BD31-4B8C-83A1-F6EECF244321}">
                <p14:modId xmlns:p14="http://schemas.microsoft.com/office/powerpoint/2010/main" val="2007246110"/>
              </p:ext>
            </p:extLst>
          </p:nvPr>
        </p:nvGraphicFramePr>
        <p:xfrm>
          <a:off x="0" y="0"/>
          <a:ext cx="12192000" cy="685800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852460610"/>
                    </a:ext>
                  </a:extLst>
                </a:gridCol>
                <a:gridCol w="4064000">
                  <a:extLst>
                    <a:ext uri="{9D8B030D-6E8A-4147-A177-3AD203B41FA5}">
                      <a16:colId xmlns:a16="http://schemas.microsoft.com/office/drawing/2014/main" val="3697874037"/>
                    </a:ext>
                  </a:extLst>
                </a:gridCol>
                <a:gridCol w="4064000">
                  <a:extLst>
                    <a:ext uri="{9D8B030D-6E8A-4147-A177-3AD203B41FA5}">
                      <a16:colId xmlns:a16="http://schemas.microsoft.com/office/drawing/2014/main" val="4109841663"/>
                    </a:ext>
                  </a:extLst>
                </a:gridCol>
              </a:tblGrid>
              <a:tr h="685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dirty="0"/>
                    </a:p>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98279275"/>
                  </a:ext>
                </a:extLst>
              </a:tr>
            </a:tbl>
          </a:graphicData>
        </a:graphic>
      </p:graphicFrame>
      <p:sp>
        <p:nvSpPr>
          <p:cNvPr id="3" name="TextBox 2">
            <a:extLst>
              <a:ext uri="{FF2B5EF4-FFF2-40B4-BE49-F238E27FC236}">
                <a16:creationId xmlns:a16="http://schemas.microsoft.com/office/drawing/2014/main" id="{FFEBBA76-A398-3580-CDA4-B1EAC0696F67}"/>
              </a:ext>
            </a:extLst>
          </p:cNvPr>
          <p:cNvSpPr txBox="1"/>
          <p:nvPr/>
        </p:nvSpPr>
        <p:spPr>
          <a:xfrm>
            <a:off x="707922" y="358071"/>
            <a:ext cx="3451122"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Projector</a:t>
            </a:r>
            <a:r>
              <a:rPr lang="en-US" sz="3200" b="1" dirty="0">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474EEF67-ED1A-39C6-AFAF-49C99117F8B7}"/>
              </a:ext>
            </a:extLst>
          </p:cNvPr>
          <p:cNvSpPr/>
          <p:nvPr/>
        </p:nvSpPr>
        <p:spPr>
          <a:xfrm>
            <a:off x="481781" y="1550825"/>
            <a:ext cx="2497394" cy="187831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D5404C-2028-E3EC-0FF5-E0D5D7CA874A}"/>
              </a:ext>
            </a:extLst>
          </p:cNvPr>
          <p:cNvSpPr/>
          <p:nvPr/>
        </p:nvSpPr>
        <p:spPr>
          <a:xfrm>
            <a:off x="4939481" y="1503626"/>
            <a:ext cx="2313037" cy="1925374"/>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B06327E-031F-C959-F16C-D81396E442C6}"/>
              </a:ext>
            </a:extLst>
          </p:cNvPr>
          <p:cNvSpPr txBox="1"/>
          <p:nvPr/>
        </p:nvSpPr>
        <p:spPr>
          <a:xfrm>
            <a:off x="4844848" y="3888425"/>
            <a:ext cx="3342968" cy="184665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Vendor : Samsung</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Model name : Samsung Galaxy Tab S9</a:t>
            </a:r>
          </a:p>
          <a:p>
            <a:endParaRPr lang="en-US" b="1" dirty="0"/>
          </a:p>
        </p:txBody>
      </p:sp>
      <p:sp>
        <p:nvSpPr>
          <p:cNvPr id="12" name="TextBox 11">
            <a:extLst>
              <a:ext uri="{FF2B5EF4-FFF2-40B4-BE49-F238E27FC236}">
                <a16:creationId xmlns:a16="http://schemas.microsoft.com/office/drawing/2014/main" id="{DDED6F34-FC05-E029-6874-E113F9EE606E}"/>
              </a:ext>
            </a:extLst>
          </p:cNvPr>
          <p:cNvSpPr txBox="1"/>
          <p:nvPr/>
        </p:nvSpPr>
        <p:spPr>
          <a:xfrm>
            <a:off x="334295" y="4418892"/>
            <a:ext cx="3342968"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Vendor : ViewSonic</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Model name : ViewSonic PA503S</a:t>
            </a:r>
          </a:p>
        </p:txBody>
      </p:sp>
      <p:sp>
        <p:nvSpPr>
          <p:cNvPr id="14" name="TextBox 13">
            <a:extLst>
              <a:ext uri="{FF2B5EF4-FFF2-40B4-BE49-F238E27FC236}">
                <a16:creationId xmlns:a16="http://schemas.microsoft.com/office/drawing/2014/main" id="{BB4ED19C-FF45-8366-C492-5CA088547DC7}"/>
              </a:ext>
            </a:extLst>
          </p:cNvPr>
          <p:cNvSpPr txBox="1"/>
          <p:nvPr/>
        </p:nvSpPr>
        <p:spPr>
          <a:xfrm>
            <a:off x="4999706" y="459426"/>
            <a:ext cx="303325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Tablet</a:t>
            </a:r>
          </a:p>
        </p:txBody>
      </p:sp>
    </p:spTree>
    <p:extLst>
      <p:ext uri="{BB962C8B-B14F-4D97-AF65-F5344CB8AC3E}">
        <p14:creationId xmlns:p14="http://schemas.microsoft.com/office/powerpoint/2010/main" val="1594246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599C-2ABA-195D-EEB8-F7356D28DD50}"/>
              </a:ext>
            </a:extLst>
          </p:cNvPr>
          <p:cNvSpPr>
            <a:spLocks noGrp="1"/>
          </p:cNvSpPr>
          <p:nvPr>
            <p:ph type="title"/>
          </p:nvPr>
        </p:nvSpPr>
        <p:spPr>
          <a:xfrm>
            <a:off x="110613" y="88490"/>
            <a:ext cx="4323735" cy="894276"/>
          </a:xfrm>
        </p:spPr>
        <p:txBody>
          <a:bodyPr>
            <a:normAutofit/>
          </a:bodyPr>
          <a:lstStyle/>
          <a:p>
            <a:r>
              <a:rPr lang="en-US" sz="4000" b="1" u="sng" dirty="0">
                <a:latin typeface="Times New Roman" panose="02020603050405020304" pitchFamily="18" charset="0"/>
                <a:cs typeface="Times New Roman" panose="02020603050405020304" pitchFamily="18" charset="0"/>
              </a:rPr>
              <a:t>Core Network</a:t>
            </a:r>
          </a:p>
        </p:txBody>
      </p:sp>
      <p:sp>
        <p:nvSpPr>
          <p:cNvPr id="4" name="TextBox 3">
            <a:extLst>
              <a:ext uri="{FF2B5EF4-FFF2-40B4-BE49-F238E27FC236}">
                <a16:creationId xmlns:a16="http://schemas.microsoft.com/office/drawing/2014/main" id="{9664C1A8-9719-C7D1-EE9B-5D329A48B2B3}"/>
              </a:ext>
            </a:extLst>
          </p:cNvPr>
          <p:cNvSpPr txBox="1"/>
          <p:nvPr/>
        </p:nvSpPr>
        <p:spPr>
          <a:xfrm>
            <a:off x="110613" y="1071716"/>
            <a:ext cx="6653981" cy="5909310"/>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Routers </a:t>
            </a:r>
            <a:r>
              <a:rPr lang="en-US" sz="2000" dirty="0">
                <a:latin typeface="Times New Roman" panose="02020603050405020304" pitchFamily="18" charset="0"/>
                <a:cs typeface="Times New Roman" panose="02020603050405020304" pitchFamily="18" charset="0"/>
              </a:rPr>
              <a:t>(Cisco ASR 1000 series</a:t>
            </a:r>
            <a:r>
              <a:rPr lang="en-US" sz="2000" dirty="0"/>
              <a:t>) </a:t>
            </a:r>
            <a:r>
              <a:rPr lang="en-US" dirty="0"/>
              <a:t>–</a:t>
            </a:r>
          </a:p>
          <a:p>
            <a:r>
              <a:rPr lang="en-US" dirty="0"/>
              <a:t> </a:t>
            </a:r>
            <a:r>
              <a:rPr lang="en-US" sz="2000" dirty="0">
                <a:latin typeface="Times New Roman" panose="02020603050405020304" pitchFamily="18" charset="0"/>
                <a:cs typeface="Times New Roman" panose="02020603050405020304" pitchFamily="18" charset="0"/>
              </a:rPr>
              <a:t>Essential for interconnecting different networks, high performance, scalability and advanced routing capabilities, built in firewall, VPN and advance security features, offers SD-WAN support.</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Switches</a:t>
            </a:r>
            <a:r>
              <a:rPr lang="en-US" sz="2000" dirty="0">
                <a:latin typeface="Times New Roman" panose="02020603050405020304" pitchFamily="18" charset="0"/>
                <a:cs typeface="Times New Roman" panose="02020603050405020304" pitchFamily="18" charset="0"/>
              </a:rPr>
              <a:t>(Cisco Catalyst 9300L-48P-4X-A switch</a:t>
            </a:r>
            <a:r>
              <a:rPr lang="en-US" sz="2000" dirty="0"/>
              <a:t>)-</a:t>
            </a:r>
          </a:p>
          <a:p>
            <a:r>
              <a:rPr lang="en-US" sz="2000" dirty="0">
                <a:latin typeface="Times New Roman" panose="02020603050405020304" pitchFamily="18" charset="0"/>
                <a:cs typeface="Times New Roman" panose="02020603050405020304" pitchFamily="18" charset="0"/>
              </a:rPr>
              <a:t> Power over ethernet support, available 48 ports, security     features.</a:t>
            </a:r>
          </a:p>
          <a:p>
            <a:endParaRPr lang="en-US" dirty="0"/>
          </a:p>
          <a:p>
            <a:endParaRPr lang="en-US" dirty="0"/>
          </a:p>
          <a:p>
            <a:endParaRPr lang="en-US" dirty="0"/>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Central office server </a:t>
            </a:r>
            <a:r>
              <a:rPr lang="en-US" sz="2000" dirty="0">
                <a:latin typeface="Times New Roman" panose="02020603050405020304" pitchFamily="18" charset="0"/>
                <a:cs typeface="Times New Roman" panose="02020603050405020304" pitchFamily="18" charset="0"/>
              </a:rPr>
              <a:t>(HPE DL380 Gen10 8SFF NC CTO server</a:t>
            </a:r>
            <a:r>
              <a:rPr lang="en-US" sz="2000" dirty="0"/>
              <a:t>)- </a:t>
            </a:r>
          </a:p>
          <a:p>
            <a:r>
              <a:rPr lang="en-US" sz="2000" dirty="0">
                <a:latin typeface="Times New Roman" panose="02020603050405020304" pitchFamily="18" charset="0"/>
                <a:cs typeface="Times New Roman" panose="02020603050405020304" pitchFamily="18" charset="0"/>
              </a:rPr>
              <a:t> Excellent reliability and security features, great for virtualization, databases and general enterprise tasks. </a:t>
            </a:r>
          </a:p>
          <a:p>
            <a:endParaRPr lang="en-US" dirty="0"/>
          </a:p>
        </p:txBody>
      </p:sp>
      <p:sp>
        <p:nvSpPr>
          <p:cNvPr id="5" name="Rectangle 4">
            <a:extLst>
              <a:ext uri="{FF2B5EF4-FFF2-40B4-BE49-F238E27FC236}">
                <a16:creationId xmlns:a16="http://schemas.microsoft.com/office/drawing/2014/main" id="{297B9824-1585-CAF4-05F4-C7BAC669CB39}"/>
              </a:ext>
            </a:extLst>
          </p:cNvPr>
          <p:cNvSpPr/>
          <p:nvPr/>
        </p:nvSpPr>
        <p:spPr>
          <a:xfrm>
            <a:off x="7098891" y="245806"/>
            <a:ext cx="3637936" cy="168131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5286D78-FEE0-2DD3-6016-A6233BE0ECDC}"/>
              </a:ext>
            </a:extLst>
          </p:cNvPr>
          <p:cNvSpPr/>
          <p:nvPr/>
        </p:nvSpPr>
        <p:spPr>
          <a:xfrm>
            <a:off x="7098889" y="4847302"/>
            <a:ext cx="3637937" cy="1764892"/>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05F9EC1-6861-76E6-E24D-68F695DC5C47}"/>
              </a:ext>
            </a:extLst>
          </p:cNvPr>
          <p:cNvSpPr/>
          <p:nvPr/>
        </p:nvSpPr>
        <p:spPr>
          <a:xfrm>
            <a:off x="7098889" y="2475271"/>
            <a:ext cx="3637937" cy="1681317"/>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0037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D5D4A-5B3A-C2BE-85F1-6A1C296BAF85}"/>
              </a:ext>
            </a:extLst>
          </p:cNvPr>
          <p:cNvSpPr>
            <a:spLocks noGrp="1"/>
          </p:cNvSpPr>
          <p:nvPr>
            <p:ph type="title"/>
          </p:nvPr>
        </p:nvSpPr>
        <p:spPr>
          <a:xfrm>
            <a:off x="120445" y="70157"/>
            <a:ext cx="5061155" cy="1325563"/>
          </a:xfrm>
        </p:spPr>
        <p:txBody>
          <a:bodyPr>
            <a:normAutofit/>
          </a:bodyPr>
          <a:lstStyle/>
          <a:p>
            <a:r>
              <a:rPr lang="en-US" sz="4000" b="1" u="sng" dirty="0">
                <a:latin typeface="Times New Roman" panose="02020603050405020304" pitchFamily="18" charset="0"/>
                <a:cs typeface="Times New Roman" panose="02020603050405020304" pitchFamily="18" charset="0"/>
              </a:rPr>
              <a:t>Distribution Network</a:t>
            </a:r>
          </a:p>
        </p:txBody>
      </p:sp>
      <p:sp>
        <p:nvSpPr>
          <p:cNvPr id="3" name="TextBox 2">
            <a:extLst>
              <a:ext uri="{FF2B5EF4-FFF2-40B4-BE49-F238E27FC236}">
                <a16:creationId xmlns:a16="http://schemas.microsoft.com/office/drawing/2014/main" id="{E748D074-F3E5-716E-384F-86D416E6EAC1}"/>
              </a:ext>
            </a:extLst>
          </p:cNvPr>
          <p:cNvSpPr txBox="1"/>
          <p:nvPr/>
        </p:nvSpPr>
        <p:spPr>
          <a:xfrm>
            <a:off x="120445" y="1061884"/>
            <a:ext cx="6604820" cy="446276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Multilayer Switches</a:t>
            </a:r>
            <a:r>
              <a:rPr lang="en-US" sz="2000" dirty="0">
                <a:latin typeface="Times New Roman" panose="02020603050405020304" pitchFamily="18" charset="0"/>
                <a:cs typeface="Times New Roman" panose="02020603050405020304" pitchFamily="18" charset="0"/>
              </a:rPr>
              <a:t>(Cisco Catalyst 3850 series</a:t>
            </a:r>
            <a:r>
              <a:rPr lang="en-US" sz="2000" dirty="0"/>
              <a:t>) </a:t>
            </a:r>
            <a:r>
              <a:rPr lang="en-US" dirty="0"/>
              <a:t>–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Layer 3 routing, supports 1G and 10G uplink ports, advanced security options,</a:t>
            </a:r>
            <a:r>
              <a:rPr lang="en-US" dirty="0"/>
              <a:t> </a:t>
            </a:r>
            <a:r>
              <a:rPr lang="en-US" sz="2000" dirty="0">
                <a:latin typeface="Times New Roman" panose="02020603050405020304" pitchFamily="18" charset="0"/>
                <a:cs typeface="Times New Roman" panose="02020603050405020304" pitchFamily="18" charset="0"/>
              </a:rPr>
              <a:t>allowing them to route traffic at high speeds, high availability and simplified management.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Routers</a:t>
            </a:r>
            <a:r>
              <a:rPr lang="en-US" sz="2000" dirty="0">
                <a:latin typeface="Times New Roman" panose="02020603050405020304" pitchFamily="18" charset="0"/>
                <a:cs typeface="Times New Roman" panose="02020603050405020304" pitchFamily="18" charset="0"/>
              </a:rPr>
              <a:t>- Routers may also needed for the distribution level to provide additional routing capabilities and redundancy.</a:t>
            </a:r>
          </a:p>
        </p:txBody>
      </p:sp>
      <p:sp>
        <p:nvSpPr>
          <p:cNvPr id="4" name="Rectangle 3">
            <a:extLst>
              <a:ext uri="{FF2B5EF4-FFF2-40B4-BE49-F238E27FC236}">
                <a16:creationId xmlns:a16="http://schemas.microsoft.com/office/drawing/2014/main" id="{CEA9C386-4B2B-CBA3-2FB6-22721ED5171F}"/>
              </a:ext>
            </a:extLst>
          </p:cNvPr>
          <p:cNvSpPr/>
          <p:nvPr/>
        </p:nvSpPr>
        <p:spPr>
          <a:xfrm>
            <a:off x="7167717" y="1258529"/>
            <a:ext cx="3549445" cy="265471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094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8AFAD-C8BE-8053-A9D8-AFA8B877E1AB}"/>
              </a:ext>
            </a:extLst>
          </p:cNvPr>
          <p:cNvSpPr>
            <a:spLocks noGrp="1"/>
          </p:cNvSpPr>
          <p:nvPr>
            <p:ph type="title"/>
          </p:nvPr>
        </p:nvSpPr>
        <p:spPr>
          <a:xfrm>
            <a:off x="110613" y="0"/>
            <a:ext cx="4117258" cy="1325563"/>
          </a:xfrm>
        </p:spPr>
        <p:txBody>
          <a:bodyPr>
            <a:normAutofit/>
          </a:bodyPr>
          <a:lstStyle/>
          <a:p>
            <a:r>
              <a:rPr lang="en-US" sz="4000" b="1" u="sng" dirty="0">
                <a:latin typeface="Times New Roman" panose="02020603050405020304" pitchFamily="18" charset="0"/>
                <a:cs typeface="Times New Roman" panose="02020603050405020304" pitchFamily="18" charset="0"/>
              </a:rPr>
              <a:t>Access Network</a:t>
            </a:r>
          </a:p>
        </p:txBody>
      </p:sp>
      <p:sp>
        <p:nvSpPr>
          <p:cNvPr id="3" name="TextBox 2">
            <a:extLst>
              <a:ext uri="{FF2B5EF4-FFF2-40B4-BE49-F238E27FC236}">
                <a16:creationId xmlns:a16="http://schemas.microsoft.com/office/drawing/2014/main" id="{99C2CD7E-C790-EC53-351D-2B28D6F89540}"/>
              </a:ext>
            </a:extLst>
          </p:cNvPr>
          <p:cNvSpPr txBox="1"/>
          <p:nvPr/>
        </p:nvSpPr>
        <p:spPr>
          <a:xfrm>
            <a:off x="110613" y="1474840"/>
            <a:ext cx="5778910" cy="4893647"/>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Gigabit Ethernet switches </a:t>
            </a:r>
            <a:r>
              <a:rPr lang="en-US" sz="2000" dirty="0">
                <a:latin typeface="Times New Roman" panose="02020603050405020304" pitchFamily="18" charset="0"/>
                <a:cs typeface="Times New Roman" panose="02020603050405020304" pitchFamily="18" charset="0"/>
              </a:rPr>
              <a:t>(Cisco Catalyst 2960 series) -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provide high-speed connectivity to end user devices,</a:t>
            </a:r>
          </a:p>
          <a:p>
            <a:r>
              <a:rPr lang="en-US" sz="2000" dirty="0">
                <a:latin typeface="Times New Roman" panose="02020603050405020304" pitchFamily="18" charset="0"/>
                <a:cs typeface="Times New Roman" panose="02020603050405020304" pitchFamily="18" charset="0"/>
              </a:rPr>
              <a:t>  offer Gigabit Ethernet ports, PoE support for</a:t>
            </a:r>
          </a:p>
          <a:p>
            <a:r>
              <a:rPr lang="en-US" sz="2000" dirty="0">
                <a:latin typeface="Times New Roman" panose="02020603050405020304" pitchFamily="18" charset="0"/>
                <a:cs typeface="Times New Roman" panose="02020603050405020304" pitchFamily="18" charset="0"/>
              </a:rPr>
              <a:t>  powering devices like IP phones and wireless access </a:t>
            </a:r>
          </a:p>
          <a:p>
            <a:r>
              <a:rPr lang="en-US" sz="2000" dirty="0">
                <a:latin typeface="Times New Roman" panose="02020603050405020304" pitchFamily="18" charset="0"/>
                <a:cs typeface="Times New Roman" panose="02020603050405020304" pitchFamily="18" charset="0"/>
              </a:rPr>
              <a:t>  points, and robust security features</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Netgear Nigthawk CM1200 </a:t>
            </a:r>
            <a:r>
              <a:rPr lang="en-US" sz="2400" dirty="0">
                <a:latin typeface="Times New Roman" panose="02020603050405020304" pitchFamily="18" charset="0"/>
                <a:cs typeface="Times New Roman" panose="02020603050405020304" pitchFamily="18" charset="0"/>
              </a:rPr>
              <a:t>(DOCSIS 3.1) </a:t>
            </a:r>
            <a:r>
              <a:rPr lang="en-US" sz="2400" b="1" dirty="0">
                <a:latin typeface="Times New Roman" panose="02020603050405020304" pitchFamily="18" charset="0"/>
                <a:cs typeface="Times New Roman" panose="02020603050405020304" pitchFamily="18" charset="0"/>
              </a:rPr>
              <a:t>cable Modem  </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Multi-gig speeds, supports high bandwidth</a:t>
            </a:r>
          </a:p>
          <a:p>
            <a:r>
              <a:rPr lang="en-US" sz="2000" dirty="0">
                <a:latin typeface="Times New Roman" panose="02020603050405020304" pitchFamily="18" charset="0"/>
                <a:cs typeface="Times New Roman" panose="02020603050405020304" pitchFamily="18" charset="0"/>
              </a:rPr>
              <a:t>   applications and offers four gigabit Ethernet ports </a:t>
            </a:r>
          </a:p>
          <a:p>
            <a:r>
              <a:rPr lang="en-US" sz="2000" dirty="0">
                <a:latin typeface="Times New Roman" panose="02020603050405020304" pitchFamily="18" charset="0"/>
                <a:cs typeface="Times New Roman" panose="02020603050405020304" pitchFamily="18" charset="0"/>
              </a:rPr>
              <a:t>   for wired connections.</a:t>
            </a:r>
          </a:p>
        </p:txBody>
      </p:sp>
      <p:sp>
        <p:nvSpPr>
          <p:cNvPr id="4" name="Rectangle 3">
            <a:extLst>
              <a:ext uri="{FF2B5EF4-FFF2-40B4-BE49-F238E27FC236}">
                <a16:creationId xmlns:a16="http://schemas.microsoft.com/office/drawing/2014/main" id="{1CB20CC8-D981-DE68-0668-DE0FB325E922}"/>
              </a:ext>
            </a:extLst>
          </p:cNvPr>
          <p:cNvSpPr/>
          <p:nvPr/>
        </p:nvSpPr>
        <p:spPr>
          <a:xfrm>
            <a:off x="6485567" y="1095662"/>
            <a:ext cx="2894407" cy="1933008"/>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A7F92AF-43A8-796C-D110-466A0052BEB3}"/>
              </a:ext>
            </a:extLst>
          </p:cNvPr>
          <p:cNvSpPr/>
          <p:nvPr/>
        </p:nvSpPr>
        <p:spPr>
          <a:xfrm>
            <a:off x="6754761" y="3829330"/>
            <a:ext cx="2536723" cy="2453483"/>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018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9B11-883C-90AD-1ACD-AC843742ACB7}"/>
              </a:ext>
            </a:extLst>
          </p:cNvPr>
          <p:cNvSpPr>
            <a:spLocks noGrp="1"/>
          </p:cNvSpPr>
          <p:nvPr>
            <p:ph type="title"/>
          </p:nvPr>
        </p:nvSpPr>
        <p:spPr>
          <a:xfrm>
            <a:off x="208935" y="178312"/>
            <a:ext cx="4510548" cy="1325563"/>
          </a:xfrm>
        </p:spPr>
        <p:txBody>
          <a:bodyPr>
            <a:normAutofit/>
          </a:bodyPr>
          <a:lstStyle/>
          <a:p>
            <a:r>
              <a:rPr lang="en-US" sz="4000" b="1" u="sng" dirty="0">
                <a:latin typeface="Times New Roman" panose="02020603050405020304" pitchFamily="18" charset="0"/>
                <a:cs typeface="Times New Roman" panose="02020603050405020304" pitchFamily="18" charset="0"/>
              </a:rPr>
              <a:t>Wireless Network</a:t>
            </a:r>
          </a:p>
        </p:txBody>
      </p:sp>
      <p:sp>
        <p:nvSpPr>
          <p:cNvPr id="3" name="TextBox 2">
            <a:extLst>
              <a:ext uri="{FF2B5EF4-FFF2-40B4-BE49-F238E27FC236}">
                <a16:creationId xmlns:a16="http://schemas.microsoft.com/office/drawing/2014/main" id="{A0B89B20-8888-2368-78CD-057EE8805503}"/>
              </a:ext>
            </a:extLst>
          </p:cNvPr>
          <p:cNvSpPr txBox="1"/>
          <p:nvPr/>
        </p:nvSpPr>
        <p:spPr>
          <a:xfrm>
            <a:off x="208935" y="2654710"/>
            <a:ext cx="6870291" cy="2339102"/>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Wireless Access Points </a:t>
            </a:r>
            <a:r>
              <a:rPr lang="en-US" sz="2400" dirty="0">
                <a:latin typeface="Times New Roman" panose="02020603050405020304" pitchFamily="18" charset="0"/>
                <a:cs typeface="Times New Roman" panose="02020603050405020304" pitchFamily="18" charset="0"/>
              </a:rPr>
              <a:t>( Cisco Aironet 3802i Access Point)</a:t>
            </a:r>
          </a:p>
          <a:p>
            <a:endParaRPr lang="en-US" dirty="0"/>
          </a:p>
          <a:p>
            <a:r>
              <a:rPr lang="en-US" sz="2000" dirty="0">
                <a:latin typeface="Times New Roman" panose="02020603050405020304" pitchFamily="18" charset="0"/>
                <a:cs typeface="Times New Roman" panose="02020603050405020304" pitchFamily="18" charset="0"/>
              </a:rPr>
              <a:t> Offers enterprise-grade wireless connectivity, advanced security  protocols and centralized management, provides reliable wireless connectivity to end devices such as smartphones and laptops across all branches.</a:t>
            </a:r>
          </a:p>
        </p:txBody>
      </p:sp>
      <p:sp>
        <p:nvSpPr>
          <p:cNvPr id="4" name="Rectangle 3">
            <a:extLst>
              <a:ext uri="{FF2B5EF4-FFF2-40B4-BE49-F238E27FC236}">
                <a16:creationId xmlns:a16="http://schemas.microsoft.com/office/drawing/2014/main" id="{A7DA649F-2100-FE8E-9A94-3243053FF286}"/>
              </a:ext>
            </a:extLst>
          </p:cNvPr>
          <p:cNvSpPr/>
          <p:nvPr/>
        </p:nvSpPr>
        <p:spPr>
          <a:xfrm>
            <a:off x="8007251" y="2380511"/>
            <a:ext cx="3083536" cy="2742096"/>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979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D069-DBEB-DEAF-855B-7CCE5E61D892}"/>
              </a:ext>
            </a:extLst>
          </p:cNvPr>
          <p:cNvSpPr>
            <a:spLocks noGrp="1"/>
          </p:cNvSpPr>
          <p:nvPr>
            <p:ph type="title"/>
          </p:nvPr>
        </p:nvSpPr>
        <p:spPr>
          <a:xfrm>
            <a:off x="218768" y="129151"/>
            <a:ext cx="2426110" cy="1325563"/>
          </a:xfrm>
        </p:spPr>
        <p:txBody>
          <a:bodyPr>
            <a:normAutofit/>
          </a:bodyPr>
          <a:lstStyle/>
          <a:p>
            <a:r>
              <a:rPr lang="en-US" sz="4000" b="1" u="sng" dirty="0">
                <a:latin typeface="Times New Roman" panose="02020603050405020304" pitchFamily="18" charset="0"/>
                <a:cs typeface="Times New Roman" panose="02020603050405020304" pitchFamily="18" charset="0"/>
              </a:rPr>
              <a:t>Security</a:t>
            </a:r>
          </a:p>
        </p:txBody>
      </p:sp>
      <p:sp>
        <p:nvSpPr>
          <p:cNvPr id="3" name="TextBox 2">
            <a:extLst>
              <a:ext uri="{FF2B5EF4-FFF2-40B4-BE49-F238E27FC236}">
                <a16:creationId xmlns:a16="http://schemas.microsoft.com/office/drawing/2014/main" id="{B8112EAD-22CC-3373-B815-996C7DF222AE}"/>
              </a:ext>
            </a:extLst>
          </p:cNvPr>
          <p:cNvSpPr txBox="1"/>
          <p:nvPr/>
        </p:nvSpPr>
        <p:spPr>
          <a:xfrm>
            <a:off x="314632" y="1454714"/>
            <a:ext cx="6371303" cy="2616101"/>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Firewall </a:t>
            </a:r>
            <a:r>
              <a:rPr lang="en-US" sz="2000" dirty="0">
                <a:latin typeface="Times New Roman" panose="02020603050405020304" pitchFamily="18" charset="0"/>
                <a:cs typeface="Times New Roman" panose="02020603050405020304" pitchFamily="18" charset="0"/>
              </a:rPr>
              <a:t>(Cisco Adaptive Security Appliance </a:t>
            </a:r>
            <a:r>
              <a:rPr lang="en-US" sz="2400" dirty="0">
                <a:latin typeface="Times New Roman" panose="02020603050405020304" pitchFamily="18" charset="0"/>
                <a:cs typeface="Times New Roman" panose="02020603050405020304" pitchFamily="18" charset="0"/>
              </a:rPr>
              <a:t>Firewall</a:t>
            </a:r>
            <a:r>
              <a:rPr lang="en-US" sz="24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ASA) </a:t>
            </a:r>
            <a:endParaRPr lang="en-US" sz="20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sz="2000" dirty="0">
                <a:latin typeface="Times New Roman" panose="02020603050405020304" pitchFamily="18" charset="0"/>
                <a:cs typeface="Times New Roman" panose="02020603050405020304" pitchFamily="18" charset="0"/>
              </a:rPr>
              <a:t>Helps organizations increase capacity and improve performance, Meets the unique needs of both the network and the data center, Offers integrated IPS, VPN, and Unified Communications capabilities, Adds security to the network.</a:t>
            </a:r>
          </a:p>
        </p:txBody>
      </p:sp>
      <p:sp>
        <p:nvSpPr>
          <p:cNvPr id="4" name="Rectangle 3">
            <a:extLst>
              <a:ext uri="{FF2B5EF4-FFF2-40B4-BE49-F238E27FC236}">
                <a16:creationId xmlns:a16="http://schemas.microsoft.com/office/drawing/2014/main" id="{8A492A0A-3A2C-F1FD-8761-E88454CE180B}"/>
              </a:ext>
            </a:extLst>
          </p:cNvPr>
          <p:cNvSpPr/>
          <p:nvPr/>
        </p:nvSpPr>
        <p:spPr>
          <a:xfrm>
            <a:off x="7590503" y="2467897"/>
            <a:ext cx="3480619" cy="249299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47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7981-B78A-AF83-EB77-AA2A89A61723}"/>
              </a:ext>
            </a:extLst>
          </p:cNvPr>
          <p:cNvSpPr>
            <a:spLocks noGrp="1"/>
          </p:cNvSpPr>
          <p:nvPr>
            <p:ph type="title"/>
          </p:nvPr>
        </p:nvSpPr>
        <p:spPr>
          <a:xfrm>
            <a:off x="277761" y="227473"/>
            <a:ext cx="3419168" cy="1325563"/>
          </a:xfrm>
        </p:spPr>
        <p:txBody>
          <a:bodyPr>
            <a:normAutofit/>
          </a:bodyPr>
          <a:lstStyle/>
          <a:p>
            <a:r>
              <a:rPr lang="en-US" sz="4000" b="1" u="sng" dirty="0">
                <a:latin typeface="Times New Roman" panose="02020603050405020304" pitchFamily="18" charset="0"/>
                <a:cs typeface="Times New Roman" panose="02020603050405020304" pitchFamily="18" charset="0"/>
              </a:rPr>
              <a:t>Management</a:t>
            </a:r>
          </a:p>
        </p:txBody>
      </p:sp>
      <p:sp>
        <p:nvSpPr>
          <p:cNvPr id="3" name="TextBox 2">
            <a:extLst>
              <a:ext uri="{FF2B5EF4-FFF2-40B4-BE49-F238E27FC236}">
                <a16:creationId xmlns:a16="http://schemas.microsoft.com/office/drawing/2014/main" id="{7894FE31-DA2F-B0D8-A4C8-5D4E188518CB}"/>
              </a:ext>
            </a:extLst>
          </p:cNvPr>
          <p:cNvSpPr txBox="1"/>
          <p:nvPr/>
        </p:nvSpPr>
        <p:spPr>
          <a:xfrm>
            <a:off x="442452" y="1661652"/>
            <a:ext cx="5319251"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network will be managed using a centralized network management system that will allow the IT department to monitor and control the network devices from a single location.</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Network Management System (e.g. : Cisco Prime Infrastructure</a:t>
            </a:r>
            <a:r>
              <a:rPr lang="en-US" sz="2000" dirty="0">
                <a:latin typeface="Times New Roman" panose="02020603050405020304" pitchFamily="18" charset="0"/>
                <a:cs typeface="Times New Roman" panose="02020603050405020304" pitchFamily="18" charset="0"/>
              </a:rPr>
              <a:t>) -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offers centralized management and monitoring of network devices, allowing IT administrators to efficiently configure, troubleshoot, and optimize the network infrastructure. </a:t>
            </a:r>
          </a:p>
        </p:txBody>
      </p:sp>
      <p:sp>
        <p:nvSpPr>
          <p:cNvPr id="4" name="Rectangle: Rounded Corners 3">
            <a:extLst>
              <a:ext uri="{FF2B5EF4-FFF2-40B4-BE49-F238E27FC236}">
                <a16:creationId xmlns:a16="http://schemas.microsoft.com/office/drawing/2014/main" id="{9C4D367B-0812-876A-3913-7DD7D5FEE781}"/>
              </a:ext>
            </a:extLst>
          </p:cNvPr>
          <p:cNvSpPr/>
          <p:nvPr/>
        </p:nvSpPr>
        <p:spPr>
          <a:xfrm>
            <a:off x="6430297" y="1219200"/>
            <a:ext cx="5201264" cy="3755923"/>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42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6A44-F51C-3994-2019-1D2F405E718A}"/>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Group Member Details</a:t>
            </a:r>
          </a:p>
        </p:txBody>
      </p:sp>
      <p:graphicFrame>
        <p:nvGraphicFramePr>
          <p:cNvPr id="6" name="Table 5">
            <a:extLst>
              <a:ext uri="{FF2B5EF4-FFF2-40B4-BE49-F238E27FC236}">
                <a16:creationId xmlns:a16="http://schemas.microsoft.com/office/drawing/2014/main" id="{D22FEB37-139D-A14A-2646-EC476465A8AF}"/>
              </a:ext>
            </a:extLst>
          </p:cNvPr>
          <p:cNvGraphicFramePr>
            <a:graphicFrameLocks noGrp="1"/>
          </p:cNvGraphicFramePr>
          <p:nvPr>
            <p:extLst>
              <p:ext uri="{D42A27DB-BD31-4B8C-83A1-F6EECF244321}">
                <p14:modId xmlns:p14="http://schemas.microsoft.com/office/powerpoint/2010/main" val="2815533746"/>
              </p:ext>
            </p:extLst>
          </p:nvPr>
        </p:nvGraphicFramePr>
        <p:xfrm>
          <a:off x="690716" y="2351821"/>
          <a:ext cx="8463116" cy="3282065"/>
        </p:xfrm>
        <a:graphic>
          <a:graphicData uri="http://schemas.openxmlformats.org/drawingml/2006/table">
            <a:tbl>
              <a:tblPr firstRow="1" bandRow="1">
                <a:tableStyleId>{073A0DAA-6AF3-43AB-8588-CEC1D06C72B9}</a:tableStyleId>
              </a:tblPr>
              <a:tblGrid>
                <a:gridCol w="3674806">
                  <a:extLst>
                    <a:ext uri="{9D8B030D-6E8A-4147-A177-3AD203B41FA5}">
                      <a16:colId xmlns:a16="http://schemas.microsoft.com/office/drawing/2014/main" val="2860815843"/>
                    </a:ext>
                  </a:extLst>
                </a:gridCol>
                <a:gridCol w="4788310">
                  <a:extLst>
                    <a:ext uri="{9D8B030D-6E8A-4147-A177-3AD203B41FA5}">
                      <a16:colId xmlns:a16="http://schemas.microsoft.com/office/drawing/2014/main" val="1872627777"/>
                    </a:ext>
                  </a:extLst>
                </a:gridCol>
              </a:tblGrid>
              <a:tr h="656413">
                <a:tc>
                  <a:txBody>
                    <a:bodyPr/>
                    <a:lstStyle/>
                    <a:p>
                      <a:r>
                        <a:rPr lang="en-US" dirty="0"/>
                        <a:t>Student ID number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dirty="0"/>
                        <a:t>Student 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807891697"/>
                  </a:ext>
                </a:extLst>
              </a:tr>
              <a:tr h="656413">
                <a:tc>
                  <a:txBody>
                    <a:bodyPr/>
                    <a:lstStyle/>
                    <a:p>
                      <a:r>
                        <a:rPr lang="en-US" dirty="0"/>
                        <a:t>IT23695702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dirty="0"/>
                        <a:t>Robinshanth Tharnikan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123521"/>
                  </a:ext>
                </a:extLst>
              </a:tr>
              <a:tr h="656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IT23695870 </a:t>
                      </a:r>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Gunawardana B.M.D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53172866"/>
                  </a:ext>
                </a:extLst>
              </a:tr>
              <a:tr h="656413">
                <a:tc>
                  <a:txBody>
                    <a:bodyPr/>
                    <a:lstStyle/>
                    <a:p>
                      <a:r>
                        <a:rPr lang="en-US" dirty="0"/>
                        <a:t>IT23651692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Abichek 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82506603"/>
                  </a:ext>
                </a:extLst>
              </a:tr>
              <a:tr h="656413">
                <a:tc>
                  <a:txBody>
                    <a:bodyPr/>
                    <a:lstStyle/>
                    <a:p>
                      <a:r>
                        <a:rPr lang="en-US" dirty="0"/>
                        <a:t>IT23629080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Dasanayake D.P.H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0244233"/>
                  </a:ext>
                </a:extLst>
              </a:tr>
            </a:tbl>
          </a:graphicData>
        </a:graphic>
      </p:graphicFrame>
    </p:spTree>
    <p:extLst>
      <p:ext uri="{BB962C8B-B14F-4D97-AF65-F5344CB8AC3E}">
        <p14:creationId xmlns:p14="http://schemas.microsoft.com/office/powerpoint/2010/main" val="3551583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75E1E2-8BE5-989F-1316-1A348AE68293}"/>
              </a:ext>
            </a:extLst>
          </p:cNvPr>
          <p:cNvSpPr/>
          <p:nvPr/>
        </p:nvSpPr>
        <p:spPr>
          <a:xfrm>
            <a:off x="7767485" y="3195484"/>
            <a:ext cx="3342968" cy="2930013"/>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BF8B48-ED11-524D-5452-E7D3BDAB1BE2}"/>
              </a:ext>
            </a:extLst>
          </p:cNvPr>
          <p:cNvSpPr txBox="1"/>
          <p:nvPr/>
        </p:nvSpPr>
        <p:spPr>
          <a:xfrm>
            <a:off x="314632" y="599768"/>
            <a:ext cx="6489291" cy="480131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Server – Supermicro Super Server 2014TP – HTR</a:t>
            </a:r>
          </a:p>
          <a:p>
            <a:endParaRPr lang="en-US" sz="2000" b="1" dirty="0">
              <a:latin typeface="Times New Roman" panose="02020603050405020304" pitchFamily="18" charset="0"/>
              <a:cs typeface="Times New Roman" panose="02020603050405020304" pitchFamily="18" charset="0"/>
            </a:endParaRPr>
          </a:p>
          <a:p>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Dual Intel Xeon Scalable processors for high-performance </a:t>
            </a:r>
          </a:p>
          <a:p>
            <a:r>
              <a:rPr lang="en-US" sz="2000" dirty="0">
                <a:latin typeface="Times New Roman" panose="02020603050405020304" pitchFamily="18" charset="0"/>
                <a:cs typeface="Times New Roman" panose="02020603050405020304" pitchFamily="18" charset="0"/>
              </a:rPr>
              <a:t>   computing </a:t>
            </a:r>
          </a:p>
          <a:p>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Supports DDR4 ECC registered memory and various</a:t>
            </a:r>
          </a:p>
          <a:p>
            <a:r>
              <a:rPr lang="en-US" sz="2000" dirty="0">
                <a:latin typeface="Times New Roman" panose="02020603050405020304" pitchFamily="18" charset="0"/>
                <a:cs typeface="Times New Roman" panose="02020603050405020304" pitchFamily="18" charset="0"/>
              </a:rPr>
              <a:t>  storage options</a:t>
            </a:r>
          </a:p>
          <a:p>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 Flexible networking connectivity with onboard Gigabit</a:t>
            </a:r>
          </a:p>
          <a:p>
            <a:r>
              <a:rPr lang="en-US" sz="2000" dirty="0">
                <a:latin typeface="Times New Roman" panose="02020603050405020304" pitchFamily="18" charset="0"/>
                <a:cs typeface="Times New Roman" panose="02020603050405020304" pitchFamily="18" charset="0"/>
              </a:rPr>
              <a:t>   Ethernet ports </a:t>
            </a:r>
          </a:p>
          <a:p>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Reliability with redundant power supplies, cooling fans and</a:t>
            </a:r>
          </a:p>
          <a:p>
            <a:r>
              <a:rPr lang="en-US" sz="2000" dirty="0">
                <a:latin typeface="Times New Roman" panose="02020603050405020304" pitchFamily="18" charset="0"/>
                <a:cs typeface="Times New Roman" panose="02020603050405020304" pitchFamily="18" charset="0"/>
              </a:rPr>
              <a:t>  remote management features. </a:t>
            </a:r>
            <a:endParaRPr lang="en-US" sz="2000" dirty="0"/>
          </a:p>
        </p:txBody>
      </p:sp>
    </p:spTree>
    <p:extLst>
      <p:ext uri="{BB962C8B-B14F-4D97-AF65-F5344CB8AC3E}">
        <p14:creationId xmlns:p14="http://schemas.microsoft.com/office/powerpoint/2010/main" val="3739090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4CEA-5DF7-AFBD-721D-47A69D94D48C}"/>
              </a:ext>
            </a:extLst>
          </p:cNvPr>
          <p:cNvSpPr>
            <a:spLocks noGrp="1"/>
          </p:cNvSpPr>
          <p:nvPr>
            <p:ph type="title"/>
          </p:nvPr>
        </p:nvSpPr>
        <p:spPr>
          <a:xfrm>
            <a:off x="90948" y="168480"/>
            <a:ext cx="5867400" cy="1325563"/>
          </a:xfrm>
        </p:spPr>
        <p:txBody>
          <a:bodyPr>
            <a:normAutofit/>
          </a:bodyPr>
          <a:lstStyle/>
          <a:p>
            <a:r>
              <a:rPr lang="en-US" sz="4000" b="1" dirty="0">
                <a:latin typeface="Times New Roman" panose="02020603050405020304" pitchFamily="18" charset="0"/>
                <a:cs typeface="Times New Roman" panose="02020603050405020304" pitchFamily="18" charset="0"/>
              </a:rPr>
              <a:t>Backup and redundancy</a:t>
            </a:r>
          </a:p>
        </p:txBody>
      </p:sp>
      <p:sp>
        <p:nvSpPr>
          <p:cNvPr id="3" name="TextBox 2">
            <a:extLst>
              <a:ext uri="{FF2B5EF4-FFF2-40B4-BE49-F238E27FC236}">
                <a16:creationId xmlns:a16="http://schemas.microsoft.com/office/drawing/2014/main" id="{AC52DCF2-1536-4A3B-72BF-689DA26A598C}"/>
              </a:ext>
            </a:extLst>
          </p:cNvPr>
          <p:cNvSpPr txBox="1"/>
          <p:nvPr/>
        </p:nvSpPr>
        <p:spPr>
          <a:xfrm>
            <a:off x="294968" y="1897626"/>
            <a:ext cx="6263148" cy="2646878"/>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Backup server (DELL PowerEdge R740xd Server)</a:t>
            </a:r>
          </a:p>
          <a:p>
            <a:pPr marL="285750" indent="-28575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dirty="0"/>
          </a:p>
          <a:p>
            <a:r>
              <a:rPr lang="en-US" dirty="0"/>
              <a:t>   </a:t>
            </a:r>
            <a:r>
              <a:rPr lang="en-US" sz="2000" dirty="0">
                <a:latin typeface="Times New Roman" panose="02020603050405020304" pitchFamily="18" charset="0"/>
                <a:cs typeface="Times New Roman" panose="02020603050405020304" pitchFamily="18" charset="0"/>
              </a:rPr>
              <a:t>Offers flexible storage and large memory capacity, fast</a:t>
            </a:r>
          </a:p>
          <a:p>
            <a:r>
              <a:rPr lang="en-US" sz="2000" dirty="0">
                <a:latin typeface="Times New Roman" panose="02020603050405020304" pitchFamily="18" charset="0"/>
                <a:cs typeface="Times New Roman" panose="02020603050405020304" pitchFamily="18" charset="0"/>
              </a:rPr>
              <a:t>  data processing, made with enterprise -grade components,</a:t>
            </a:r>
          </a:p>
          <a:p>
            <a:r>
              <a:rPr lang="en-US" sz="2000" dirty="0">
                <a:latin typeface="Times New Roman" panose="02020603050405020304" pitchFamily="18" charset="0"/>
                <a:cs typeface="Times New Roman" panose="02020603050405020304" pitchFamily="18" charset="0"/>
              </a:rPr>
              <a:t>  suitable for various workloads.</a:t>
            </a:r>
          </a:p>
        </p:txBody>
      </p:sp>
      <p:sp>
        <p:nvSpPr>
          <p:cNvPr id="4" name="Rectangle 3">
            <a:extLst>
              <a:ext uri="{FF2B5EF4-FFF2-40B4-BE49-F238E27FC236}">
                <a16:creationId xmlns:a16="http://schemas.microsoft.com/office/drawing/2014/main" id="{AE30F4A0-B68C-271E-163C-33BEB6CFF884}"/>
              </a:ext>
            </a:extLst>
          </p:cNvPr>
          <p:cNvSpPr/>
          <p:nvPr/>
        </p:nvSpPr>
        <p:spPr>
          <a:xfrm>
            <a:off x="7610167" y="2772697"/>
            <a:ext cx="3657600" cy="245806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890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7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89C25-DBE7-E853-EEB6-5B358F4B5F22}"/>
              </a:ext>
            </a:extLst>
          </p:cNvPr>
          <p:cNvSpPr>
            <a:spLocks noGrp="1"/>
          </p:cNvSpPr>
          <p:nvPr>
            <p:ph type="title"/>
          </p:nvPr>
        </p:nvSpPr>
        <p:spPr>
          <a:xfrm>
            <a:off x="1860754" y="2675706"/>
            <a:ext cx="8059993" cy="1325563"/>
          </a:xfrm>
        </p:spPr>
        <p:txBody>
          <a:bodyPr>
            <a:noAutofit/>
          </a:bodyPr>
          <a:lstStyle/>
          <a:p>
            <a:r>
              <a:rPr lang="en-US" sz="5400" b="1" dirty="0">
                <a:ln>
                  <a:solidFill>
                    <a:schemeClr val="tx1"/>
                  </a:solidFill>
                </a:ln>
                <a:latin typeface="Times New Roman" panose="02020603050405020304" pitchFamily="18" charset="0"/>
                <a:cs typeface="Times New Roman" panose="02020603050405020304" pitchFamily="18" charset="0"/>
              </a:rPr>
              <a:t>Appropriate Media Types</a:t>
            </a:r>
          </a:p>
        </p:txBody>
      </p:sp>
    </p:spTree>
    <p:extLst>
      <p:ext uri="{BB962C8B-B14F-4D97-AF65-F5344CB8AC3E}">
        <p14:creationId xmlns:p14="http://schemas.microsoft.com/office/powerpoint/2010/main" val="796403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7DF0-5418-74A0-AD27-A33D3397CCD0}"/>
              </a:ext>
            </a:extLst>
          </p:cNvPr>
          <p:cNvSpPr>
            <a:spLocks noGrp="1"/>
          </p:cNvSpPr>
          <p:nvPr>
            <p:ph type="title"/>
          </p:nvPr>
        </p:nvSpPr>
        <p:spPr>
          <a:xfrm>
            <a:off x="366252" y="325796"/>
            <a:ext cx="5061155" cy="1325563"/>
          </a:xfrm>
        </p:spPr>
        <p:txBody>
          <a:bodyPr>
            <a:normAutofit/>
          </a:bodyPr>
          <a:lstStyle/>
          <a:p>
            <a:r>
              <a:rPr lang="en-US" sz="3200" b="1" dirty="0">
                <a:latin typeface="Times New Roman" panose="02020603050405020304" pitchFamily="18" charset="0"/>
                <a:cs typeface="Times New Roman" panose="02020603050405020304" pitchFamily="18" charset="0"/>
              </a:rPr>
              <a:t>Fiber Optical Cables</a:t>
            </a:r>
          </a:p>
        </p:txBody>
      </p:sp>
      <p:sp>
        <p:nvSpPr>
          <p:cNvPr id="3" name="TextBox 2">
            <a:extLst>
              <a:ext uri="{FF2B5EF4-FFF2-40B4-BE49-F238E27FC236}">
                <a16:creationId xmlns:a16="http://schemas.microsoft.com/office/drawing/2014/main" id="{CFABE6FE-824D-1D9E-ED18-D7BB084FB020}"/>
              </a:ext>
            </a:extLst>
          </p:cNvPr>
          <p:cNvSpPr txBox="1"/>
          <p:nvPr/>
        </p:nvSpPr>
        <p:spPr>
          <a:xfrm>
            <a:off x="366252" y="1779639"/>
            <a:ext cx="5277464" cy="2523768"/>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ST-ST-10-Meter-Singlemode-FiberOptic-Cable</a:t>
            </a:r>
          </a:p>
          <a:p>
            <a:endParaRPr lang="en-US" dirty="0"/>
          </a:p>
          <a:p>
            <a:r>
              <a:rPr lang="en-US" sz="2000" dirty="0">
                <a:latin typeface="Times New Roman" panose="02020603050405020304" pitchFamily="18" charset="0"/>
                <a:cs typeface="Times New Roman" panose="02020603050405020304" pitchFamily="18" charset="0"/>
              </a:rPr>
              <a:t>   Fiber Optic Cable, ST/ST, Single mode – 1</a:t>
            </a:r>
          </a:p>
          <a:p>
            <a:r>
              <a:rPr lang="en-US" sz="2000" dirty="0">
                <a:latin typeface="Times New Roman" panose="02020603050405020304" pitchFamily="18" charset="0"/>
                <a:cs typeface="Times New Roman" panose="02020603050405020304" pitchFamily="18" charset="0"/>
              </a:rPr>
              <a:t>   Meter (9/125 Type)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Low signal loss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high speed performance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secure connection</a:t>
            </a:r>
          </a:p>
        </p:txBody>
      </p:sp>
      <p:sp>
        <p:nvSpPr>
          <p:cNvPr id="4" name="Rectangle 3">
            <a:extLst>
              <a:ext uri="{FF2B5EF4-FFF2-40B4-BE49-F238E27FC236}">
                <a16:creationId xmlns:a16="http://schemas.microsoft.com/office/drawing/2014/main" id="{132522ED-052E-416F-B513-2FBF02C9D0A5}"/>
              </a:ext>
            </a:extLst>
          </p:cNvPr>
          <p:cNvSpPr/>
          <p:nvPr/>
        </p:nvSpPr>
        <p:spPr>
          <a:xfrm>
            <a:off x="7403693" y="2035278"/>
            <a:ext cx="3569108" cy="2523768"/>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748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2FEA3-D943-E36B-D542-992A82A02AD5}"/>
              </a:ext>
            </a:extLst>
          </p:cNvPr>
          <p:cNvSpPr>
            <a:spLocks noGrp="1"/>
          </p:cNvSpPr>
          <p:nvPr>
            <p:ph type="title"/>
          </p:nvPr>
        </p:nvSpPr>
        <p:spPr>
          <a:xfrm>
            <a:off x="149942" y="138983"/>
            <a:ext cx="4559710" cy="1325563"/>
          </a:xfrm>
        </p:spPr>
        <p:txBody>
          <a:bodyPr>
            <a:normAutofit/>
          </a:bodyPr>
          <a:lstStyle/>
          <a:p>
            <a:r>
              <a:rPr lang="en-US" sz="3200" b="1" dirty="0">
                <a:latin typeface="Times New Roman" panose="02020603050405020304" pitchFamily="18" charset="0"/>
                <a:cs typeface="Times New Roman" panose="02020603050405020304" pitchFamily="18" charset="0"/>
              </a:rPr>
              <a:t>Ethernet Cables</a:t>
            </a:r>
          </a:p>
        </p:txBody>
      </p:sp>
      <p:sp>
        <p:nvSpPr>
          <p:cNvPr id="3" name="TextBox 2">
            <a:extLst>
              <a:ext uri="{FF2B5EF4-FFF2-40B4-BE49-F238E27FC236}">
                <a16:creationId xmlns:a16="http://schemas.microsoft.com/office/drawing/2014/main" id="{D88F9A5B-535D-FA2D-CEB4-AF6D5E6AE704}"/>
              </a:ext>
            </a:extLst>
          </p:cNvPr>
          <p:cNvSpPr txBox="1"/>
          <p:nvPr/>
        </p:nvSpPr>
        <p:spPr>
          <a:xfrm>
            <a:off x="540774" y="2104103"/>
            <a:ext cx="5476568" cy="3139321"/>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Cat 8 Ethernet Cables 10 feet</a:t>
            </a:r>
            <a:r>
              <a:rPr lang="en-US" dirty="0">
                <a:latin typeface="Times New Roman" panose="02020603050405020304" pitchFamily="18" charset="0"/>
                <a:cs typeface="Times New Roman" panose="02020603050405020304" pitchFamily="18" charset="0"/>
              </a:rPr>
              <a:t>.</a:t>
            </a:r>
          </a:p>
          <a:p>
            <a:endParaRPr lang="en-US"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provide reliable wired connections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offering high bandwidth and low latency</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support Gigabit Ethernet speeds</a:t>
            </a:r>
          </a:p>
          <a:p>
            <a:r>
              <a:rPr lang="en-US" sz="2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suitable for handling the network traffic</a:t>
            </a:r>
          </a:p>
          <a:p>
            <a:r>
              <a:rPr lang="en-US" sz="2000" dirty="0">
                <a:latin typeface="Times New Roman" panose="02020603050405020304" pitchFamily="18" charset="0"/>
                <a:cs typeface="Times New Roman" panose="02020603050405020304" pitchFamily="18" charset="0"/>
              </a:rPr>
              <a:t>        within the premises. </a:t>
            </a:r>
          </a:p>
        </p:txBody>
      </p:sp>
      <p:sp>
        <p:nvSpPr>
          <p:cNvPr id="4" name="Rectangle 3">
            <a:extLst>
              <a:ext uri="{FF2B5EF4-FFF2-40B4-BE49-F238E27FC236}">
                <a16:creationId xmlns:a16="http://schemas.microsoft.com/office/drawing/2014/main" id="{21DDD554-B692-6F19-C121-5183C0444592}"/>
              </a:ext>
            </a:extLst>
          </p:cNvPr>
          <p:cNvSpPr/>
          <p:nvPr/>
        </p:nvSpPr>
        <p:spPr>
          <a:xfrm>
            <a:off x="7354529" y="2165324"/>
            <a:ext cx="3480620" cy="2527352"/>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3588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4CB7F-8831-93A9-999A-D0F8C1F2AB14}"/>
              </a:ext>
            </a:extLst>
          </p:cNvPr>
          <p:cNvSpPr>
            <a:spLocks noGrp="1"/>
          </p:cNvSpPr>
          <p:nvPr>
            <p:ph type="title"/>
          </p:nvPr>
        </p:nvSpPr>
        <p:spPr>
          <a:xfrm>
            <a:off x="503903" y="256970"/>
            <a:ext cx="4579374" cy="1325563"/>
          </a:xfrm>
        </p:spPr>
        <p:txBody>
          <a:bodyPr>
            <a:normAutofit/>
          </a:bodyPr>
          <a:lstStyle/>
          <a:p>
            <a:r>
              <a:rPr lang="en-US" sz="3200" b="1" dirty="0">
                <a:latin typeface="Times New Roman" panose="02020603050405020304" pitchFamily="18" charset="0"/>
                <a:cs typeface="Times New Roman" panose="02020603050405020304" pitchFamily="18" charset="0"/>
              </a:rPr>
              <a:t>Serial DCE Cables</a:t>
            </a:r>
          </a:p>
        </p:txBody>
      </p:sp>
      <p:sp>
        <p:nvSpPr>
          <p:cNvPr id="4" name="TextBox 3">
            <a:extLst>
              <a:ext uri="{FF2B5EF4-FFF2-40B4-BE49-F238E27FC236}">
                <a16:creationId xmlns:a16="http://schemas.microsoft.com/office/drawing/2014/main" id="{0AE16FB8-81FE-BC56-3CBF-0AA458D2DF93}"/>
              </a:ext>
            </a:extLst>
          </p:cNvPr>
          <p:cNvSpPr txBox="1"/>
          <p:nvPr/>
        </p:nvSpPr>
        <p:spPr>
          <a:xfrm>
            <a:off x="447368" y="2369574"/>
            <a:ext cx="591410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 </a:t>
            </a:r>
            <a:r>
              <a:rPr lang="en-US" dirty="0">
                <a:latin typeface="Times New Roman" panose="02020603050405020304" pitchFamily="18" charset="0"/>
                <a:cs typeface="Times New Roman" panose="02020603050405020304" pitchFamily="18" charset="0"/>
              </a:rPr>
              <a:t>Used for better communication between various networking devices and computers.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Transfer reliable data</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Protocol is straightforward.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Cost effective</a:t>
            </a:r>
          </a:p>
          <a:p>
            <a:r>
              <a:rPr lang="en-US" dirty="0">
                <a:latin typeface="Times New Roman" panose="02020603050405020304" pitchFamily="18" charset="0"/>
                <a:cs typeface="Times New Roman" panose="02020603050405020304" pitchFamily="18" charset="0"/>
              </a:rPr>
              <a:t> </a:t>
            </a:r>
          </a:p>
        </p:txBody>
      </p:sp>
      <p:sp>
        <p:nvSpPr>
          <p:cNvPr id="5" name="Rectangle 4">
            <a:extLst>
              <a:ext uri="{FF2B5EF4-FFF2-40B4-BE49-F238E27FC236}">
                <a16:creationId xmlns:a16="http://schemas.microsoft.com/office/drawing/2014/main" id="{321FFB74-1E23-57FD-47F0-CBDBEBA4D97D}"/>
              </a:ext>
            </a:extLst>
          </p:cNvPr>
          <p:cNvSpPr/>
          <p:nvPr/>
        </p:nvSpPr>
        <p:spPr>
          <a:xfrm>
            <a:off x="6902245" y="2192594"/>
            <a:ext cx="3372465" cy="2585323"/>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602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C04E4-0E64-F764-9F16-89243624C99F}"/>
              </a:ext>
            </a:extLst>
          </p:cNvPr>
          <p:cNvSpPr>
            <a:spLocks noGrp="1"/>
          </p:cNvSpPr>
          <p:nvPr>
            <p:ph type="title"/>
          </p:nvPr>
        </p:nvSpPr>
        <p:spPr>
          <a:xfrm>
            <a:off x="277761" y="0"/>
            <a:ext cx="4363065" cy="1325563"/>
          </a:xfrm>
        </p:spPr>
        <p:txBody>
          <a:bodyPr>
            <a:normAutofit/>
          </a:bodyPr>
          <a:lstStyle/>
          <a:p>
            <a:r>
              <a:rPr lang="en-US" sz="3200" b="1" dirty="0">
                <a:latin typeface="Times New Roman" panose="02020603050405020304" pitchFamily="18" charset="0"/>
                <a:cs typeface="Times New Roman" panose="02020603050405020304" pitchFamily="18" charset="0"/>
              </a:rPr>
              <a:t>Crossover Serial cables</a:t>
            </a:r>
          </a:p>
        </p:txBody>
      </p:sp>
      <p:sp>
        <p:nvSpPr>
          <p:cNvPr id="4" name="TextBox 3">
            <a:extLst>
              <a:ext uri="{FF2B5EF4-FFF2-40B4-BE49-F238E27FC236}">
                <a16:creationId xmlns:a16="http://schemas.microsoft.com/office/drawing/2014/main" id="{15D965EA-ED16-8CCB-FE99-962709BE4925}"/>
              </a:ext>
            </a:extLst>
          </p:cNvPr>
          <p:cNvSpPr txBox="1"/>
          <p:nvPr/>
        </p:nvSpPr>
        <p:spPr>
          <a:xfrm>
            <a:off x="277761" y="2466105"/>
            <a:ext cx="6710868" cy="2185214"/>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Essential for direct communication between two similar devices.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Enabling smooth communication between devices in networking.</a:t>
            </a:r>
          </a:p>
          <a:p>
            <a:pPr marL="285750" indent="-285750">
              <a:buFont typeface="Arial" panose="020B0604020202020204" pitchFamily="34" charset="0"/>
              <a:buChar char="•"/>
            </a:pPr>
            <a:endParaRPr lang="en-US" dirty="0"/>
          </a:p>
          <a:p>
            <a:endParaRPr lang="en-US" dirty="0"/>
          </a:p>
        </p:txBody>
      </p:sp>
      <p:sp>
        <p:nvSpPr>
          <p:cNvPr id="5" name="Rectangle 4">
            <a:extLst>
              <a:ext uri="{FF2B5EF4-FFF2-40B4-BE49-F238E27FC236}">
                <a16:creationId xmlns:a16="http://schemas.microsoft.com/office/drawing/2014/main" id="{A1CCC9C4-9CBD-2D7A-4BC3-A76C136BF505}"/>
              </a:ext>
            </a:extLst>
          </p:cNvPr>
          <p:cNvSpPr/>
          <p:nvPr/>
        </p:nvSpPr>
        <p:spPr>
          <a:xfrm>
            <a:off x="8109508" y="2265769"/>
            <a:ext cx="2646984" cy="258588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506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8794-8A55-F9E5-E7DF-0CBA5F38882D}"/>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Wireless connection</a:t>
            </a:r>
          </a:p>
        </p:txBody>
      </p:sp>
      <p:sp>
        <p:nvSpPr>
          <p:cNvPr id="3" name="TextBox 2">
            <a:extLst>
              <a:ext uri="{FF2B5EF4-FFF2-40B4-BE49-F238E27FC236}">
                <a16:creationId xmlns:a16="http://schemas.microsoft.com/office/drawing/2014/main" id="{1594940E-7DC4-E7EA-6265-0641AD500189}"/>
              </a:ext>
            </a:extLst>
          </p:cNvPr>
          <p:cNvSpPr txBox="1"/>
          <p:nvPr/>
        </p:nvSpPr>
        <p:spPr>
          <a:xfrm>
            <a:off x="442452" y="1818968"/>
            <a:ext cx="5968180" cy="193899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Cisco Aironet 2800 Series.</a:t>
            </a:r>
          </a:p>
          <a:p>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Wi-Fi provides convenient wireless connectivity for mobile devices, offer increased bandwidth and improved performance</a:t>
            </a:r>
          </a:p>
        </p:txBody>
      </p:sp>
      <p:sp>
        <p:nvSpPr>
          <p:cNvPr id="4" name="Rectangle 3">
            <a:extLst>
              <a:ext uri="{FF2B5EF4-FFF2-40B4-BE49-F238E27FC236}">
                <a16:creationId xmlns:a16="http://schemas.microsoft.com/office/drawing/2014/main" id="{DAFBEDFB-5BF5-F4CD-B849-69C2C8358266}"/>
              </a:ext>
            </a:extLst>
          </p:cNvPr>
          <p:cNvSpPr/>
          <p:nvPr/>
        </p:nvSpPr>
        <p:spPr>
          <a:xfrm>
            <a:off x="7364362" y="2113937"/>
            <a:ext cx="2517058" cy="2389238"/>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236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5000"/>
                    </a14:imgEffect>
                    <a14:imgEffect>
                      <a14:brightnessContrast bright="-3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DD21-FBA6-F077-6F5A-53D8D5D93164}"/>
              </a:ext>
            </a:extLst>
          </p:cNvPr>
          <p:cNvSpPr>
            <a:spLocks noGrp="1"/>
          </p:cNvSpPr>
          <p:nvPr>
            <p:ph type="title"/>
          </p:nvPr>
        </p:nvSpPr>
        <p:spPr>
          <a:xfrm>
            <a:off x="1555955" y="2884205"/>
            <a:ext cx="8856406" cy="1325563"/>
          </a:xfrm>
        </p:spPr>
        <p:txBody>
          <a:bodyPr>
            <a:noAutofit/>
          </a:bodyPr>
          <a:lstStyle/>
          <a:p>
            <a:r>
              <a:rPr lang="en-US" sz="5400" b="1" dirty="0">
                <a:ln>
                  <a:solidFill>
                    <a:schemeClr val="tx1"/>
                  </a:solidFill>
                </a:ln>
                <a:latin typeface="Times New Roman" panose="02020603050405020304" pitchFamily="18" charset="0"/>
                <a:cs typeface="Times New Roman" panose="02020603050405020304" pitchFamily="18" charset="0"/>
              </a:rPr>
              <a:t>LAN and WAN Technologies</a:t>
            </a:r>
          </a:p>
        </p:txBody>
      </p:sp>
    </p:spTree>
    <p:extLst>
      <p:ext uri="{BB962C8B-B14F-4D97-AF65-F5344CB8AC3E}">
        <p14:creationId xmlns:p14="http://schemas.microsoft.com/office/powerpoint/2010/main" val="4120350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129C-4D92-3D2B-3B17-7EA62DC5FFD7}"/>
              </a:ext>
            </a:extLst>
          </p:cNvPr>
          <p:cNvSpPr>
            <a:spLocks noGrp="1"/>
          </p:cNvSpPr>
          <p:nvPr>
            <p:ph type="title"/>
          </p:nvPr>
        </p:nvSpPr>
        <p:spPr>
          <a:xfrm>
            <a:off x="297426" y="158648"/>
            <a:ext cx="4156587" cy="1325563"/>
          </a:xfrm>
        </p:spPr>
        <p:txBody>
          <a:bodyPr>
            <a:normAutofit/>
          </a:bodyPr>
          <a:lstStyle/>
          <a:p>
            <a:r>
              <a:rPr lang="en-US" sz="3600" b="1" dirty="0">
                <a:latin typeface="Times New Roman" panose="02020603050405020304" pitchFamily="18" charset="0"/>
                <a:cs typeface="Times New Roman" panose="02020603050405020304" pitchFamily="18" charset="0"/>
              </a:rPr>
              <a:t>LAN Technology</a:t>
            </a:r>
          </a:p>
        </p:txBody>
      </p:sp>
      <p:sp>
        <p:nvSpPr>
          <p:cNvPr id="3" name="TextBox 2">
            <a:extLst>
              <a:ext uri="{FF2B5EF4-FFF2-40B4-BE49-F238E27FC236}">
                <a16:creationId xmlns:a16="http://schemas.microsoft.com/office/drawing/2014/main" id="{472ABA77-44BC-7D97-A8FF-77F04D6F84C5}"/>
              </a:ext>
            </a:extLst>
          </p:cNvPr>
          <p:cNvSpPr txBox="1"/>
          <p:nvPr/>
        </p:nvSpPr>
        <p:spPr>
          <a:xfrm>
            <a:off x="297426" y="1386348"/>
            <a:ext cx="10734368" cy="353943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Gigabit Ethernet </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Offers speeds up to 1GB per second with potential for higher speeds like 10GB per second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Fast data transmission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Support high speed internet connections, facilitating fast access to online services and multimedia content.</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Accommodating multiple devices simultaneously.</a:t>
            </a:r>
          </a:p>
        </p:txBody>
      </p:sp>
    </p:spTree>
    <p:extLst>
      <p:ext uri="{BB962C8B-B14F-4D97-AF65-F5344CB8AC3E}">
        <p14:creationId xmlns:p14="http://schemas.microsoft.com/office/powerpoint/2010/main" val="2133903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EC43-7E68-8EFA-3CAF-A48EFF126619}"/>
              </a:ext>
            </a:extLst>
          </p:cNvPr>
          <p:cNvSpPr>
            <a:spLocks noGrp="1"/>
          </p:cNvSpPr>
          <p:nvPr>
            <p:ph type="title"/>
          </p:nvPr>
        </p:nvSpPr>
        <p:spPr/>
        <p:txBody>
          <a:bodyPr/>
          <a:lstStyle/>
          <a:p>
            <a:r>
              <a:rPr lang="en-US" b="1" u="sng"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5C115024-0353-4E3A-304F-E1ACB5A9B425}"/>
              </a:ext>
            </a:extLst>
          </p:cNvPr>
          <p:cNvSpPr txBox="1"/>
          <p:nvPr/>
        </p:nvSpPr>
        <p:spPr>
          <a:xfrm>
            <a:off x="393291" y="1690688"/>
            <a:ext cx="11464412" cy="606319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project involves for designing a network for a law firm. This law firm has a main branch in Colombo and three subbranches in Kandy, Galle and Jaffna.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network is designed for fast communication, safe data storage and efficient connection between the branches.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law firm consists of:</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50 lawyers , 30 legal assistants ,20 administrative staff ,5 IT support staff  in          </a:t>
            </a:r>
          </a:p>
          <a:p>
            <a:r>
              <a:rPr lang="en-US" sz="2000" dirty="0">
                <a:latin typeface="Times New Roman" panose="02020603050405020304" pitchFamily="18" charset="0"/>
                <a:cs typeface="Times New Roman" panose="02020603050405020304" pitchFamily="18" charset="0"/>
              </a:rPr>
              <a:t>          the main branch. </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30 lawyers, 15 legal assistants, 10 administrative staff and 3 IT support staff </a:t>
            </a:r>
          </a:p>
          <a:p>
            <a:r>
              <a:rPr lang="en-US" sz="2000" dirty="0">
                <a:latin typeface="Times New Roman" panose="02020603050405020304" pitchFamily="18" charset="0"/>
                <a:cs typeface="Times New Roman" panose="02020603050405020304" pitchFamily="18" charset="0"/>
              </a:rPr>
              <a:t>          in subbranches.  </a:t>
            </a:r>
          </a:p>
          <a:p>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t>                   </a:t>
            </a:r>
          </a:p>
          <a:p>
            <a:r>
              <a:rPr lang="en-US" dirty="0"/>
              <a:t>             </a:t>
            </a:r>
          </a:p>
          <a:p>
            <a:r>
              <a:rPr lang="en-US" dirty="0"/>
              <a:t>         </a:t>
            </a:r>
          </a:p>
          <a:p>
            <a:endParaRPr lang="en-US" dirty="0"/>
          </a:p>
          <a:p>
            <a:endParaRPr lang="en-US" dirty="0"/>
          </a:p>
        </p:txBody>
      </p:sp>
    </p:spTree>
    <p:extLst>
      <p:ext uri="{BB962C8B-B14F-4D97-AF65-F5344CB8AC3E}">
        <p14:creationId xmlns:p14="http://schemas.microsoft.com/office/powerpoint/2010/main" val="149133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8BF7-32FD-05EB-4213-54CD4B9929D9}"/>
              </a:ext>
            </a:extLst>
          </p:cNvPr>
          <p:cNvSpPr>
            <a:spLocks noGrp="1"/>
          </p:cNvSpPr>
          <p:nvPr>
            <p:ph type="title"/>
          </p:nvPr>
        </p:nvSpPr>
        <p:spPr>
          <a:xfrm>
            <a:off x="838200" y="365125"/>
            <a:ext cx="2101645" cy="1325563"/>
          </a:xfrm>
        </p:spPr>
        <p:txBody>
          <a:bodyPr>
            <a:normAutofit/>
          </a:bodyPr>
          <a:lstStyle/>
          <a:p>
            <a:r>
              <a:rPr lang="en-US" sz="2400" b="1" dirty="0">
                <a:latin typeface="Times New Roman" panose="02020603050405020304" pitchFamily="18" charset="0"/>
                <a:cs typeface="Times New Roman" panose="02020603050405020304" pitchFamily="18" charset="0"/>
              </a:rPr>
              <a:t>Wi-Fi</a:t>
            </a:r>
          </a:p>
        </p:txBody>
      </p:sp>
      <p:sp>
        <p:nvSpPr>
          <p:cNvPr id="3" name="TextBox 2">
            <a:extLst>
              <a:ext uri="{FF2B5EF4-FFF2-40B4-BE49-F238E27FC236}">
                <a16:creationId xmlns:a16="http://schemas.microsoft.com/office/drawing/2014/main" id="{7892664A-D90D-0B76-1593-8699FB8F5D4A}"/>
              </a:ext>
            </a:extLst>
          </p:cNvPr>
          <p:cNvSpPr txBox="1"/>
          <p:nvPr/>
        </p:nvSpPr>
        <p:spPr>
          <a:xfrm>
            <a:off x="452284" y="1445342"/>
            <a:ext cx="8495071"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Enables wireless connectivity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Providing flexibility for device placement and mobility for users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Users can connect to the network from anywhere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Supporting the mobile devices such as laptops, smartphones, tablets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  Scalability and convenience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  Allowing employees to work from anywhere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Integration with IoT Devices </a:t>
            </a:r>
          </a:p>
        </p:txBody>
      </p:sp>
      <p:sp>
        <p:nvSpPr>
          <p:cNvPr id="4" name="Oval 3">
            <a:extLst>
              <a:ext uri="{FF2B5EF4-FFF2-40B4-BE49-F238E27FC236}">
                <a16:creationId xmlns:a16="http://schemas.microsoft.com/office/drawing/2014/main" id="{BA5B5590-FD43-4D1C-945A-2F87D191EBD6}"/>
              </a:ext>
            </a:extLst>
          </p:cNvPr>
          <p:cNvSpPr/>
          <p:nvPr/>
        </p:nvSpPr>
        <p:spPr>
          <a:xfrm>
            <a:off x="7325032" y="4227871"/>
            <a:ext cx="2792362" cy="216309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229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B14D-1077-354A-7D1F-043639AA8475}"/>
              </a:ext>
            </a:extLst>
          </p:cNvPr>
          <p:cNvSpPr>
            <a:spLocks noGrp="1"/>
          </p:cNvSpPr>
          <p:nvPr>
            <p:ph type="title"/>
          </p:nvPr>
        </p:nvSpPr>
        <p:spPr>
          <a:xfrm>
            <a:off x="484239" y="207808"/>
            <a:ext cx="4372897" cy="1325563"/>
          </a:xfrm>
        </p:spPr>
        <p:txBody>
          <a:bodyPr>
            <a:normAutofit/>
          </a:bodyPr>
          <a:lstStyle/>
          <a:p>
            <a:r>
              <a:rPr lang="en-US" sz="3600" b="1" dirty="0">
                <a:latin typeface="Times New Roman" panose="02020603050405020304" pitchFamily="18" charset="0"/>
                <a:cs typeface="Times New Roman" panose="02020603050405020304" pitchFamily="18" charset="0"/>
              </a:rPr>
              <a:t>WAN Technology</a:t>
            </a:r>
          </a:p>
        </p:txBody>
      </p:sp>
      <p:sp>
        <p:nvSpPr>
          <p:cNvPr id="3" name="TextBox 2">
            <a:extLst>
              <a:ext uri="{FF2B5EF4-FFF2-40B4-BE49-F238E27FC236}">
                <a16:creationId xmlns:a16="http://schemas.microsoft.com/office/drawing/2014/main" id="{EED7BF8C-794E-5E2C-15B9-6CD6B1FF8154}"/>
              </a:ext>
            </a:extLst>
          </p:cNvPr>
          <p:cNvSpPr txBox="1"/>
          <p:nvPr/>
        </p:nvSpPr>
        <p:spPr>
          <a:xfrm>
            <a:off x="275303" y="1455174"/>
            <a:ext cx="11432458" cy="513986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ISP- Internet Service Provider (SLT Mobitel</a:t>
            </a:r>
            <a:r>
              <a:rPr lang="en-US" sz="2400" dirty="0"/>
              <a:t>)</a:t>
            </a:r>
          </a:p>
          <a:p>
            <a:endParaRPr lang="en-US" sz="2400" dirty="0"/>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Core Efficiency: Readily available internet connections to create a secure overlay network, SDWAN solutions typically utilize affordable, reduce costs.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Increased Bandwidth Efficiency: manages and optimizes network traffic flows, dynamically routing data</a:t>
            </a:r>
          </a:p>
          <a:p>
            <a:r>
              <a:rPr lang="en-US" sz="2000" dirty="0">
                <a:latin typeface="Times New Roman" panose="02020603050405020304" pitchFamily="18" charset="0"/>
                <a:cs typeface="Times New Roman" panose="02020603050405020304" pitchFamily="18" charset="0"/>
              </a:rPr>
              <a:t>     across the most efficient path based on real-time network conditions.</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Enhanced Network Performance: Quality of Service (QoS), traffic shaping, give more responsive and</a:t>
            </a:r>
          </a:p>
          <a:p>
            <a:r>
              <a:rPr lang="en-US" sz="2000" dirty="0">
                <a:latin typeface="Times New Roman" panose="02020603050405020304" pitchFamily="18" charset="0"/>
                <a:cs typeface="Times New Roman" panose="02020603050405020304" pitchFamily="18" charset="0"/>
              </a:rPr>
              <a:t>     reliable network experience for users.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Managed by SLT Mobitel: can handle tasks such as network monitoring, maintenance, troubleshooting</a:t>
            </a:r>
          </a:p>
          <a:p>
            <a:r>
              <a:rPr lang="en-US" sz="2000" dirty="0">
                <a:latin typeface="Times New Roman" panose="02020603050405020304" pitchFamily="18" charset="0"/>
                <a:cs typeface="Times New Roman" panose="02020603050405020304" pitchFamily="18" charset="0"/>
              </a:rPr>
              <a:t>     and providing peace of mind to the organization.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Future-Proofing: Allowing organizations to adapt to changing business needs and technology</a:t>
            </a:r>
          </a:p>
          <a:p>
            <a:r>
              <a:rPr lang="en-US" sz="2000" dirty="0">
                <a:latin typeface="Times New Roman" panose="02020603050405020304" pitchFamily="18" charset="0"/>
                <a:cs typeface="Times New Roman" panose="02020603050405020304" pitchFamily="18" charset="0"/>
              </a:rPr>
              <a:t>     advancement.</a:t>
            </a:r>
          </a:p>
        </p:txBody>
      </p:sp>
      <p:pic>
        <p:nvPicPr>
          <p:cNvPr id="5" name="Picture 4">
            <a:extLst>
              <a:ext uri="{FF2B5EF4-FFF2-40B4-BE49-F238E27FC236}">
                <a16:creationId xmlns:a16="http://schemas.microsoft.com/office/drawing/2014/main" id="{E14038D3-2E37-CCF9-0858-1E81D389E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2392" y="262957"/>
            <a:ext cx="1859961" cy="1859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93572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EB7D-D4DA-1BBA-9BA3-FEEB8138EC53}"/>
              </a:ext>
            </a:extLst>
          </p:cNvPr>
          <p:cNvSpPr>
            <a:spLocks noGrp="1"/>
          </p:cNvSpPr>
          <p:nvPr>
            <p:ph type="title"/>
          </p:nvPr>
        </p:nvSpPr>
        <p:spPr>
          <a:xfrm>
            <a:off x="140110" y="89822"/>
            <a:ext cx="1787013" cy="1325563"/>
          </a:xfrm>
        </p:spPr>
        <p:txBody>
          <a:bodyPr>
            <a:normAutofit/>
          </a:bodyPr>
          <a:lstStyle/>
          <a:p>
            <a:r>
              <a:rPr lang="en-US" sz="3200" b="1" dirty="0">
                <a:latin typeface="Times New Roman" panose="02020603050405020304" pitchFamily="18" charset="0"/>
                <a:cs typeface="Times New Roman" panose="02020603050405020304" pitchFamily="18" charset="0"/>
              </a:rPr>
              <a:t>Cellular </a:t>
            </a:r>
          </a:p>
        </p:txBody>
      </p:sp>
      <p:sp>
        <p:nvSpPr>
          <p:cNvPr id="3" name="TextBox 2">
            <a:extLst>
              <a:ext uri="{FF2B5EF4-FFF2-40B4-BE49-F238E27FC236}">
                <a16:creationId xmlns:a16="http://schemas.microsoft.com/office/drawing/2014/main" id="{3000F9C9-664E-8159-A382-47F64785EA37}"/>
              </a:ext>
            </a:extLst>
          </p:cNvPr>
          <p:cNvSpPr txBox="1"/>
          <p:nvPr/>
        </p:nvSpPr>
        <p:spPr>
          <a:xfrm>
            <a:off x="457200" y="1841863"/>
            <a:ext cx="5550310" cy="430887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Used by the ISP to interconnect all 5 branches.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Wide coverage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High flexibility for packet switching</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Acts as a failover option in case the primary wired WAN connections fails.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Very scalable</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dirty="0"/>
          </a:p>
          <a:p>
            <a:pPr marL="285750" indent="-285750">
              <a:buFont typeface="Arial" panose="020B0604020202020204" pitchFamily="34" charset="0"/>
              <a:buChar char="•"/>
            </a:pPr>
            <a:endParaRPr lang="en-US" dirty="0"/>
          </a:p>
          <a:p>
            <a:endParaRPr lang="en-US" dirty="0"/>
          </a:p>
        </p:txBody>
      </p:sp>
      <p:sp>
        <p:nvSpPr>
          <p:cNvPr id="4" name="Rectangle 3">
            <a:extLst>
              <a:ext uri="{FF2B5EF4-FFF2-40B4-BE49-F238E27FC236}">
                <a16:creationId xmlns:a16="http://schemas.microsoft.com/office/drawing/2014/main" id="{74D33354-A8C4-767C-0FF0-A9FFD6171AA4}"/>
              </a:ext>
            </a:extLst>
          </p:cNvPr>
          <p:cNvSpPr/>
          <p:nvPr/>
        </p:nvSpPr>
        <p:spPr>
          <a:xfrm>
            <a:off x="6902245" y="1496961"/>
            <a:ext cx="3097161" cy="3864078"/>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01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35000"/>
                    </a14:imgEffect>
                    <a14:imgEffect>
                      <a14:brightnessContrast bright="-1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624C-AA7B-3791-6C8F-B5A717730C07}"/>
              </a:ext>
            </a:extLst>
          </p:cNvPr>
          <p:cNvSpPr>
            <a:spLocks noGrp="1"/>
          </p:cNvSpPr>
          <p:nvPr>
            <p:ph type="title"/>
          </p:nvPr>
        </p:nvSpPr>
        <p:spPr>
          <a:xfrm>
            <a:off x="4161502" y="2646209"/>
            <a:ext cx="3311013" cy="1325563"/>
          </a:xfrm>
        </p:spPr>
        <p:txBody>
          <a:bodyPr>
            <a:noAutofit/>
          </a:bodyPr>
          <a:lstStyle/>
          <a:p>
            <a:r>
              <a:rPr lang="en-US" sz="6000" b="1" dirty="0">
                <a:ln>
                  <a:solidFill>
                    <a:schemeClr val="tx1"/>
                  </a:solidFill>
                </a:ln>
                <a:latin typeface="Times New Roman" panose="02020603050405020304" pitchFamily="18" charset="0"/>
                <a:cs typeface="Times New Roman" panose="02020603050405020304" pitchFamily="18" charset="0"/>
              </a:rPr>
              <a:t>Protocols</a:t>
            </a:r>
          </a:p>
        </p:txBody>
      </p:sp>
    </p:spTree>
    <p:extLst>
      <p:ext uri="{BB962C8B-B14F-4D97-AF65-F5344CB8AC3E}">
        <p14:creationId xmlns:p14="http://schemas.microsoft.com/office/powerpoint/2010/main" val="1437988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5C230F-0145-EE31-906F-CC93BDD0EC69}"/>
              </a:ext>
            </a:extLst>
          </p:cNvPr>
          <p:cNvSpPr txBox="1"/>
          <p:nvPr/>
        </p:nvSpPr>
        <p:spPr>
          <a:xfrm>
            <a:off x="304800" y="471948"/>
            <a:ext cx="10658168" cy="510909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Application Layer</a:t>
            </a:r>
          </a:p>
          <a:p>
            <a:endParaRPr lang="en-US" sz="3600" b="1" dirty="0">
              <a:latin typeface="Times New Roman" panose="02020603050405020304" pitchFamily="18" charset="0"/>
              <a:cs typeface="Times New Roman" panose="02020603050405020304" pitchFamily="18" charset="0"/>
            </a:endParaRPr>
          </a:p>
          <a:p>
            <a:endParaRPr lang="en-US" dirty="0"/>
          </a:p>
          <a:p>
            <a:r>
              <a:rPr lang="en-US" dirty="0"/>
              <a:t> • </a:t>
            </a:r>
            <a:r>
              <a:rPr lang="en-US" sz="2000" dirty="0">
                <a:latin typeface="Times New Roman" panose="02020603050405020304" pitchFamily="18" charset="0"/>
                <a:cs typeface="Times New Roman" panose="02020603050405020304" pitchFamily="18" charset="0"/>
              </a:rPr>
              <a:t>HTTP/HTTPS: used for communication between web browsers and servers.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SMTP: utilized for sending and receiving email messages between email servers.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3600" b="1" dirty="0">
                <a:latin typeface="Times New Roman" panose="02020603050405020304" pitchFamily="18" charset="0"/>
                <a:cs typeface="Times New Roman" panose="02020603050405020304" pitchFamily="18" charset="0"/>
              </a:rPr>
              <a:t>Presentation Layer</a:t>
            </a:r>
            <a:r>
              <a:rPr lang="en-US" sz="2000" b="1"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SSL/TLS: provide encryption and authentication mechanisms for secure communication over the internet.</a:t>
            </a:r>
          </a:p>
        </p:txBody>
      </p:sp>
    </p:spTree>
    <p:extLst>
      <p:ext uri="{BB962C8B-B14F-4D97-AF65-F5344CB8AC3E}">
        <p14:creationId xmlns:p14="http://schemas.microsoft.com/office/powerpoint/2010/main" val="1806967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49D5E5-F86E-0DB8-61A0-ECDED6854952}"/>
              </a:ext>
            </a:extLst>
          </p:cNvPr>
          <p:cNvSpPr txBox="1"/>
          <p:nvPr/>
        </p:nvSpPr>
        <p:spPr>
          <a:xfrm>
            <a:off x="353960" y="226142"/>
            <a:ext cx="11287433" cy="5139869"/>
          </a:xfrm>
          <a:prstGeom prst="rect">
            <a:avLst/>
          </a:prstGeom>
          <a:noFill/>
        </p:spPr>
        <p:txBody>
          <a:bodyPr wrap="square" rtlCol="0">
            <a:spAutoFit/>
          </a:bodyPr>
          <a:lstStyle/>
          <a:p>
            <a:endParaRPr lang="en-US" sz="3600" b="1" dirty="0">
              <a:latin typeface="Times New Roman" panose="02020603050405020304" pitchFamily="18" charset="0"/>
              <a:cs typeface="Times New Roman" panose="02020603050405020304" pitchFamily="18" charset="0"/>
            </a:endParaRPr>
          </a:p>
          <a:p>
            <a:r>
              <a:rPr lang="en-US" sz="3600" b="1" dirty="0">
                <a:latin typeface="Times New Roman" panose="02020603050405020304" pitchFamily="18" charset="0"/>
                <a:cs typeface="Times New Roman" panose="02020603050405020304" pitchFamily="18" charset="0"/>
              </a:rPr>
              <a:t>Session Layer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TCP: establishes and maintains reliable connections between devices on a network, it ensure data delivery by managing packet sequencing and error detection.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3600" b="1" dirty="0">
                <a:latin typeface="Times New Roman" panose="02020603050405020304" pitchFamily="18" charset="0"/>
                <a:cs typeface="Times New Roman" panose="02020603050405020304" pitchFamily="18" charset="0"/>
              </a:rPr>
              <a:t>Transport Layer</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 IP: responsible for routing packets between devices across interconnected networks.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UDP: connectionless transport protocol that offers low – latency, unreliable data transmission.</a:t>
            </a:r>
          </a:p>
        </p:txBody>
      </p:sp>
    </p:spTree>
    <p:extLst>
      <p:ext uri="{BB962C8B-B14F-4D97-AF65-F5344CB8AC3E}">
        <p14:creationId xmlns:p14="http://schemas.microsoft.com/office/powerpoint/2010/main" val="1510633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AA215-94C6-36F4-FDB7-061041BFDF53}"/>
              </a:ext>
            </a:extLst>
          </p:cNvPr>
          <p:cNvSpPr txBox="1"/>
          <p:nvPr/>
        </p:nvSpPr>
        <p:spPr>
          <a:xfrm>
            <a:off x="186813" y="265471"/>
            <a:ext cx="11562735" cy="5447645"/>
          </a:xfrm>
          <a:prstGeom prst="rect">
            <a:avLst/>
          </a:prstGeom>
          <a:noFill/>
        </p:spPr>
        <p:txBody>
          <a:bodyPr wrap="square" rtlCol="0">
            <a:spAutoFit/>
          </a:bodyPr>
          <a:lstStyle/>
          <a:p>
            <a:endParaRPr lang="en-US" sz="3600" b="1" dirty="0">
              <a:latin typeface="Times New Roman" panose="02020603050405020304" pitchFamily="18" charset="0"/>
              <a:cs typeface="Times New Roman" panose="02020603050405020304" pitchFamily="18" charset="0"/>
            </a:endParaRPr>
          </a:p>
          <a:p>
            <a:r>
              <a:rPr lang="en-US" sz="3600" b="1" dirty="0">
                <a:latin typeface="Times New Roman" panose="02020603050405020304" pitchFamily="18" charset="0"/>
                <a:cs typeface="Times New Roman" panose="02020603050405020304" pitchFamily="18" charset="0"/>
              </a:rPr>
              <a:t>Network Layer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IPv4: fourth version of the internet protocol, responsible for addressing and routing packets between devices on a network, IPv4 addresses are 32 bits long</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Data Link Layer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Ethernet: It defines the format of data packets (frames) transmitted over Ethernet networks and provides mechanisms for addressing, error detection, and flow control.</a:t>
            </a:r>
          </a:p>
        </p:txBody>
      </p:sp>
    </p:spTree>
    <p:extLst>
      <p:ext uri="{BB962C8B-B14F-4D97-AF65-F5344CB8AC3E}">
        <p14:creationId xmlns:p14="http://schemas.microsoft.com/office/powerpoint/2010/main" val="306228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8A4E44-4A5F-2790-AC3D-CE7B2DDF6C1A}"/>
              </a:ext>
            </a:extLst>
          </p:cNvPr>
          <p:cNvSpPr txBox="1"/>
          <p:nvPr/>
        </p:nvSpPr>
        <p:spPr>
          <a:xfrm>
            <a:off x="235974" y="403123"/>
            <a:ext cx="11120284" cy="3908762"/>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Physical Layer </a:t>
            </a: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Fiber optic and Ethernet cables: Fiber optic cables use light signals to transmit data over long distances at high speeds.</a:t>
            </a:r>
          </a:p>
          <a:p>
            <a:r>
              <a:rPr lang="en-US" sz="20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Ethernet cables: such as Cat5e, Cat6 or Cat6a are commonly used for local connectivity within buildings or campuses, provide reliable, wired connections between network devices .</a:t>
            </a:r>
          </a:p>
        </p:txBody>
      </p:sp>
    </p:spTree>
    <p:extLst>
      <p:ext uri="{BB962C8B-B14F-4D97-AF65-F5344CB8AC3E}">
        <p14:creationId xmlns:p14="http://schemas.microsoft.com/office/powerpoint/2010/main" val="1208961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4000"/>
                    </a14:imgEffect>
                    <a14:imgEffect>
                      <a14:brightnessContrast bright="-21000"/>
                    </a14:imgEffect>
                  </a14:imgLayer>
                </a14:imgProps>
              </a:ext>
            </a:extLst>
          </a:blip>
          <a:srcRect/>
          <a:stretch>
            <a:fillRect t="-13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556D19-CA96-F6F9-F73F-D30EBC4C9B13}"/>
              </a:ext>
            </a:extLst>
          </p:cNvPr>
          <p:cNvSpPr txBox="1"/>
          <p:nvPr/>
        </p:nvSpPr>
        <p:spPr>
          <a:xfrm>
            <a:off x="2536722" y="2701864"/>
            <a:ext cx="6725265" cy="923330"/>
          </a:xfrm>
          <a:prstGeom prst="rect">
            <a:avLst/>
          </a:prstGeom>
          <a:noFill/>
        </p:spPr>
        <p:txBody>
          <a:bodyPr wrap="square" rtlCol="0">
            <a:spAutoFit/>
          </a:bodyPr>
          <a:lstStyle/>
          <a:p>
            <a:r>
              <a:rPr lang="en-US" sz="5400" b="1" dirty="0">
                <a:ln w="0">
                  <a:solidFill>
                    <a:schemeClr val="tx1"/>
                  </a:solidFill>
                </a:ln>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IP Addressing Schema</a:t>
            </a:r>
          </a:p>
        </p:txBody>
      </p:sp>
    </p:spTree>
    <p:extLst>
      <p:ext uri="{BB962C8B-B14F-4D97-AF65-F5344CB8AC3E}">
        <p14:creationId xmlns:p14="http://schemas.microsoft.com/office/powerpoint/2010/main" val="585480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4755E3-76C4-EC60-50AE-45FBFB2D65AA}"/>
              </a:ext>
            </a:extLst>
          </p:cNvPr>
          <p:cNvSpPr txBox="1"/>
          <p:nvPr/>
        </p:nvSpPr>
        <p:spPr>
          <a:xfrm>
            <a:off x="363794" y="216310"/>
            <a:ext cx="6548283"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Private IP Range</a:t>
            </a:r>
          </a:p>
        </p:txBody>
      </p:sp>
      <p:sp>
        <p:nvSpPr>
          <p:cNvPr id="4" name="TextBox 3">
            <a:extLst>
              <a:ext uri="{FF2B5EF4-FFF2-40B4-BE49-F238E27FC236}">
                <a16:creationId xmlns:a16="http://schemas.microsoft.com/office/drawing/2014/main" id="{E5F15BFA-A8D9-8B3C-9A0C-9FB98D5BEDE3}"/>
              </a:ext>
            </a:extLst>
          </p:cNvPr>
          <p:cNvSpPr txBox="1"/>
          <p:nvPr/>
        </p:nvSpPr>
        <p:spPr>
          <a:xfrm>
            <a:off x="690365" y="1770790"/>
            <a:ext cx="8898193"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Class B Private IP address range  </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172.16.0.0 – 172.31.255.255</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Class A address range is too large.</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will waste a large amount of IP addresses.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Class C is too small.</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not sufficient to accommodate the required amount of IP addresses. </a:t>
            </a:r>
          </a:p>
        </p:txBody>
      </p:sp>
    </p:spTree>
    <p:extLst>
      <p:ext uri="{BB962C8B-B14F-4D97-AF65-F5344CB8AC3E}">
        <p14:creationId xmlns:p14="http://schemas.microsoft.com/office/powerpoint/2010/main" val="2165496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97F7848-7398-37D8-BC55-D798D5F07722}"/>
              </a:ext>
            </a:extLst>
          </p:cNvPr>
          <p:cNvGraphicFramePr/>
          <p:nvPr>
            <p:extLst>
              <p:ext uri="{D42A27DB-BD31-4B8C-83A1-F6EECF244321}">
                <p14:modId xmlns:p14="http://schemas.microsoft.com/office/powerpoint/2010/main" val="1970585358"/>
              </p:ext>
            </p:extLst>
          </p:nvPr>
        </p:nvGraphicFramePr>
        <p:xfrm>
          <a:off x="1137263" y="224639"/>
          <a:ext cx="9471743" cy="6408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2678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D173DF2-DF62-73C7-F54B-EB35EC2FC544}"/>
              </a:ext>
            </a:extLst>
          </p:cNvPr>
          <p:cNvGraphicFramePr>
            <a:graphicFrameLocks noGrp="1"/>
          </p:cNvGraphicFramePr>
          <p:nvPr>
            <p:extLst>
              <p:ext uri="{D42A27DB-BD31-4B8C-83A1-F6EECF244321}">
                <p14:modId xmlns:p14="http://schemas.microsoft.com/office/powerpoint/2010/main" val="954633384"/>
              </p:ext>
            </p:extLst>
          </p:nvPr>
        </p:nvGraphicFramePr>
        <p:xfrm>
          <a:off x="462116" y="1170039"/>
          <a:ext cx="11272684" cy="5250425"/>
        </p:xfrm>
        <a:graphic>
          <a:graphicData uri="http://schemas.openxmlformats.org/drawingml/2006/table">
            <a:tbl>
              <a:tblPr firstRow="1" bandRow="1">
                <a:tableStyleId>{073A0DAA-6AF3-43AB-8588-CEC1D06C72B9}</a:tableStyleId>
              </a:tblPr>
              <a:tblGrid>
                <a:gridCol w="1874684">
                  <a:extLst>
                    <a:ext uri="{9D8B030D-6E8A-4147-A177-3AD203B41FA5}">
                      <a16:colId xmlns:a16="http://schemas.microsoft.com/office/drawing/2014/main" val="4175348655"/>
                    </a:ext>
                  </a:extLst>
                </a:gridCol>
                <a:gridCol w="1879600">
                  <a:extLst>
                    <a:ext uri="{9D8B030D-6E8A-4147-A177-3AD203B41FA5}">
                      <a16:colId xmlns:a16="http://schemas.microsoft.com/office/drawing/2014/main" val="3008735217"/>
                    </a:ext>
                  </a:extLst>
                </a:gridCol>
                <a:gridCol w="1879600">
                  <a:extLst>
                    <a:ext uri="{9D8B030D-6E8A-4147-A177-3AD203B41FA5}">
                      <a16:colId xmlns:a16="http://schemas.microsoft.com/office/drawing/2014/main" val="262130847"/>
                    </a:ext>
                  </a:extLst>
                </a:gridCol>
                <a:gridCol w="1879600">
                  <a:extLst>
                    <a:ext uri="{9D8B030D-6E8A-4147-A177-3AD203B41FA5}">
                      <a16:colId xmlns:a16="http://schemas.microsoft.com/office/drawing/2014/main" val="3529215899"/>
                    </a:ext>
                  </a:extLst>
                </a:gridCol>
                <a:gridCol w="1879600">
                  <a:extLst>
                    <a:ext uri="{9D8B030D-6E8A-4147-A177-3AD203B41FA5}">
                      <a16:colId xmlns:a16="http://schemas.microsoft.com/office/drawing/2014/main" val="2544762984"/>
                    </a:ext>
                  </a:extLst>
                </a:gridCol>
                <a:gridCol w="1879600">
                  <a:extLst>
                    <a:ext uri="{9D8B030D-6E8A-4147-A177-3AD203B41FA5}">
                      <a16:colId xmlns:a16="http://schemas.microsoft.com/office/drawing/2014/main" val="3034111636"/>
                    </a:ext>
                  </a:extLst>
                </a:gridCol>
              </a:tblGrid>
              <a:tr h="1050085">
                <a:tc>
                  <a:txBody>
                    <a:bodyPr/>
                    <a:lstStyle/>
                    <a:p>
                      <a:r>
                        <a:rPr lang="en-US" sz="1800" dirty="0">
                          <a:latin typeface="Times New Roman" panose="02020603050405020304" pitchFamily="18" charset="0"/>
                          <a:cs typeface="Times New Roman" panose="02020603050405020304" pitchFamily="18" charset="0"/>
                        </a:rPr>
                        <a:t>Branch</a:t>
                      </a:r>
                    </a:p>
                  </a:txBody>
                  <a:tcPr/>
                </a:tc>
                <a:tc>
                  <a:txBody>
                    <a:bodyPr/>
                    <a:lstStyle/>
                    <a:p>
                      <a:r>
                        <a:rPr lang="en-US" sz="1800" dirty="0">
                          <a:latin typeface="Times New Roman" panose="02020603050405020304" pitchFamily="18" charset="0"/>
                          <a:cs typeface="Times New Roman" panose="02020603050405020304" pitchFamily="18" charset="0"/>
                        </a:rPr>
                        <a:t>Number of employees</a:t>
                      </a:r>
                    </a:p>
                  </a:txBody>
                  <a:tcPr/>
                </a:tc>
                <a:tc>
                  <a:txBody>
                    <a:bodyPr/>
                    <a:lstStyle/>
                    <a:p>
                      <a:r>
                        <a:rPr lang="en-US" sz="1800" dirty="0">
                          <a:latin typeface="Times New Roman" panose="02020603050405020304" pitchFamily="18" charset="0"/>
                          <a:cs typeface="Times New Roman" panose="02020603050405020304" pitchFamily="18" charset="0"/>
                        </a:rPr>
                        <a:t>Network Address</a:t>
                      </a:r>
                    </a:p>
                  </a:txBody>
                  <a:tcPr/>
                </a:tc>
                <a:tc>
                  <a:txBody>
                    <a:bodyPr/>
                    <a:lstStyle/>
                    <a:p>
                      <a:r>
                        <a:rPr lang="en-US" sz="1800" dirty="0">
                          <a:latin typeface="Times New Roman" panose="02020603050405020304" pitchFamily="18" charset="0"/>
                          <a:cs typeface="Times New Roman" panose="02020603050405020304" pitchFamily="18" charset="0"/>
                        </a:rPr>
                        <a:t>1’st usable IP address</a:t>
                      </a:r>
                    </a:p>
                  </a:txBody>
                  <a:tcPr/>
                </a:tc>
                <a:tc>
                  <a:txBody>
                    <a:bodyPr/>
                    <a:lstStyle/>
                    <a:p>
                      <a:r>
                        <a:rPr lang="en-US" sz="1800" dirty="0">
                          <a:latin typeface="Times New Roman" panose="02020603050405020304" pitchFamily="18" charset="0"/>
                          <a:cs typeface="Times New Roman" panose="02020603050405020304" pitchFamily="18" charset="0"/>
                        </a:rPr>
                        <a:t>Last usable IP address</a:t>
                      </a:r>
                    </a:p>
                  </a:txBody>
                  <a:tcPr/>
                </a:tc>
                <a:tc>
                  <a:txBody>
                    <a:bodyPr/>
                    <a:lstStyle/>
                    <a:p>
                      <a:r>
                        <a:rPr lang="en-US" sz="1800" dirty="0">
                          <a:latin typeface="Times New Roman" panose="02020603050405020304" pitchFamily="18" charset="0"/>
                          <a:cs typeface="Times New Roman" panose="02020603050405020304" pitchFamily="18" charset="0"/>
                        </a:rPr>
                        <a:t>Broadcast Address</a:t>
                      </a:r>
                    </a:p>
                  </a:txBody>
                  <a:tcPr/>
                </a:tc>
                <a:extLst>
                  <a:ext uri="{0D108BD9-81ED-4DB2-BD59-A6C34878D82A}">
                    <a16:rowId xmlns:a16="http://schemas.microsoft.com/office/drawing/2014/main" val="2306065778"/>
                  </a:ext>
                </a:extLst>
              </a:tr>
              <a:tr h="1050085">
                <a:tc>
                  <a:txBody>
                    <a:bodyPr/>
                    <a:lstStyle/>
                    <a:p>
                      <a:r>
                        <a:rPr lang="en-US" sz="1800" dirty="0">
                          <a:latin typeface="Times New Roman" panose="02020603050405020304" pitchFamily="18" charset="0"/>
                          <a:cs typeface="Times New Roman" panose="02020603050405020304" pitchFamily="18" charset="0"/>
                        </a:rPr>
                        <a:t>Colombo</a:t>
                      </a:r>
                    </a:p>
                  </a:txBody>
                  <a:tcPr/>
                </a:tc>
                <a:tc>
                  <a:txBody>
                    <a:bodyPr/>
                    <a:lstStyle/>
                    <a:p>
                      <a:r>
                        <a:rPr lang="en-US" sz="1800" dirty="0">
                          <a:latin typeface="Times New Roman" panose="02020603050405020304" pitchFamily="18" charset="0"/>
                          <a:cs typeface="Times New Roman" panose="02020603050405020304" pitchFamily="18" charset="0"/>
                        </a:rPr>
                        <a:t>126</a:t>
                      </a:r>
                    </a:p>
                  </a:txBody>
                  <a:tcPr/>
                </a:tc>
                <a:tc>
                  <a:txBody>
                    <a:bodyPr/>
                    <a:lstStyle/>
                    <a:p>
                      <a:r>
                        <a:rPr lang="en-US" sz="1800" dirty="0">
                          <a:latin typeface="Times New Roman" panose="02020603050405020304" pitchFamily="18" charset="0"/>
                          <a:cs typeface="Times New Roman" panose="02020603050405020304" pitchFamily="18" charset="0"/>
                        </a:rPr>
                        <a:t>172.16.0.0/25</a:t>
                      </a:r>
                    </a:p>
                  </a:txBody>
                  <a:tcPr/>
                </a:tc>
                <a:tc>
                  <a:txBody>
                    <a:bodyPr/>
                    <a:lstStyle/>
                    <a:p>
                      <a:r>
                        <a:rPr lang="en-US" sz="1800" dirty="0">
                          <a:latin typeface="Times New Roman" panose="02020603050405020304" pitchFamily="18" charset="0"/>
                          <a:cs typeface="Times New Roman" panose="02020603050405020304" pitchFamily="18" charset="0"/>
                        </a:rPr>
                        <a:t>172.16.0.1</a:t>
                      </a:r>
                    </a:p>
                  </a:txBody>
                  <a:tcPr/>
                </a:tc>
                <a:tc>
                  <a:txBody>
                    <a:bodyPr/>
                    <a:lstStyle/>
                    <a:p>
                      <a:r>
                        <a:rPr lang="en-US" sz="1800" dirty="0">
                          <a:latin typeface="Times New Roman" panose="02020603050405020304" pitchFamily="18" charset="0"/>
                          <a:cs typeface="Times New Roman" panose="02020603050405020304" pitchFamily="18" charset="0"/>
                        </a:rPr>
                        <a:t>172.16.0.126</a:t>
                      </a:r>
                    </a:p>
                  </a:txBody>
                  <a:tcPr/>
                </a:tc>
                <a:tc>
                  <a:txBody>
                    <a:bodyPr/>
                    <a:lstStyle/>
                    <a:p>
                      <a:r>
                        <a:rPr lang="en-US" sz="1800" dirty="0">
                          <a:latin typeface="Times New Roman" panose="02020603050405020304" pitchFamily="18" charset="0"/>
                          <a:cs typeface="Times New Roman" panose="02020603050405020304" pitchFamily="18" charset="0"/>
                        </a:rPr>
                        <a:t>172.16.0.127</a:t>
                      </a:r>
                    </a:p>
                  </a:txBody>
                  <a:tcPr/>
                </a:tc>
                <a:extLst>
                  <a:ext uri="{0D108BD9-81ED-4DB2-BD59-A6C34878D82A}">
                    <a16:rowId xmlns:a16="http://schemas.microsoft.com/office/drawing/2014/main" val="3510736481"/>
                  </a:ext>
                </a:extLst>
              </a:tr>
              <a:tr h="1050085">
                <a:tc>
                  <a:txBody>
                    <a:bodyPr/>
                    <a:lstStyle/>
                    <a:p>
                      <a:r>
                        <a:rPr lang="en-US" sz="1800" dirty="0">
                          <a:latin typeface="Times New Roman" panose="02020603050405020304" pitchFamily="18" charset="0"/>
                          <a:cs typeface="Times New Roman" panose="02020603050405020304" pitchFamily="18" charset="0"/>
                        </a:rPr>
                        <a:t>Kandy</a:t>
                      </a:r>
                    </a:p>
                  </a:txBody>
                  <a:tcPr/>
                </a:tc>
                <a:tc>
                  <a:txBody>
                    <a:bodyPr/>
                    <a:lstStyle/>
                    <a:p>
                      <a:r>
                        <a:rPr lang="en-US" sz="1800" dirty="0">
                          <a:latin typeface="Times New Roman" panose="02020603050405020304" pitchFamily="18" charset="0"/>
                          <a:cs typeface="Times New Roman" panose="02020603050405020304" pitchFamily="18" charset="0"/>
                        </a:rPr>
                        <a:t>62</a:t>
                      </a:r>
                    </a:p>
                  </a:txBody>
                  <a:tcPr/>
                </a:tc>
                <a:tc>
                  <a:txBody>
                    <a:bodyPr/>
                    <a:lstStyle/>
                    <a:p>
                      <a:r>
                        <a:rPr lang="en-US" sz="1800" dirty="0">
                          <a:latin typeface="Times New Roman" panose="02020603050405020304" pitchFamily="18" charset="0"/>
                          <a:cs typeface="Times New Roman" panose="02020603050405020304" pitchFamily="18" charset="0"/>
                        </a:rPr>
                        <a:t>172.16.0.128/26</a:t>
                      </a:r>
                    </a:p>
                  </a:txBody>
                  <a:tcPr/>
                </a:tc>
                <a:tc>
                  <a:txBody>
                    <a:bodyPr/>
                    <a:lstStyle/>
                    <a:p>
                      <a:r>
                        <a:rPr lang="en-US" sz="1800" dirty="0">
                          <a:latin typeface="Times New Roman" panose="02020603050405020304" pitchFamily="18" charset="0"/>
                          <a:cs typeface="Times New Roman" panose="02020603050405020304" pitchFamily="18" charset="0"/>
                        </a:rPr>
                        <a:t>172.16.0.129</a:t>
                      </a:r>
                    </a:p>
                  </a:txBody>
                  <a:tcPr/>
                </a:tc>
                <a:tc>
                  <a:txBody>
                    <a:bodyPr/>
                    <a:lstStyle/>
                    <a:p>
                      <a:r>
                        <a:rPr lang="en-US" sz="1800" dirty="0">
                          <a:latin typeface="Times New Roman" panose="02020603050405020304" pitchFamily="18" charset="0"/>
                          <a:cs typeface="Times New Roman" panose="02020603050405020304" pitchFamily="18" charset="0"/>
                        </a:rPr>
                        <a:t>172.16.0.190</a:t>
                      </a:r>
                    </a:p>
                  </a:txBody>
                  <a:tcPr/>
                </a:tc>
                <a:tc>
                  <a:txBody>
                    <a:bodyPr/>
                    <a:lstStyle/>
                    <a:p>
                      <a:r>
                        <a:rPr lang="en-US" sz="1800" dirty="0">
                          <a:latin typeface="Times New Roman" panose="02020603050405020304" pitchFamily="18" charset="0"/>
                          <a:cs typeface="Times New Roman" panose="02020603050405020304" pitchFamily="18" charset="0"/>
                        </a:rPr>
                        <a:t>172.16.0.191</a:t>
                      </a:r>
                    </a:p>
                  </a:txBody>
                  <a:tcPr/>
                </a:tc>
                <a:extLst>
                  <a:ext uri="{0D108BD9-81ED-4DB2-BD59-A6C34878D82A}">
                    <a16:rowId xmlns:a16="http://schemas.microsoft.com/office/drawing/2014/main" val="2643341110"/>
                  </a:ext>
                </a:extLst>
              </a:tr>
              <a:tr h="1050085">
                <a:tc>
                  <a:txBody>
                    <a:bodyPr/>
                    <a:lstStyle/>
                    <a:p>
                      <a:r>
                        <a:rPr lang="en-US" sz="1800" dirty="0">
                          <a:latin typeface="Times New Roman" panose="02020603050405020304" pitchFamily="18" charset="0"/>
                          <a:cs typeface="Times New Roman" panose="02020603050405020304" pitchFamily="18" charset="0"/>
                        </a:rPr>
                        <a:t>Galle</a:t>
                      </a:r>
                    </a:p>
                  </a:txBody>
                  <a:tcPr/>
                </a:tc>
                <a:tc>
                  <a:txBody>
                    <a:bodyPr/>
                    <a:lstStyle/>
                    <a:p>
                      <a:r>
                        <a:rPr lang="en-US" sz="1800" dirty="0">
                          <a:latin typeface="Times New Roman" panose="02020603050405020304" pitchFamily="18" charset="0"/>
                          <a:cs typeface="Times New Roman" panose="02020603050405020304" pitchFamily="18" charset="0"/>
                        </a:rPr>
                        <a:t>62</a:t>
                      </a:r>
                    </a:p>
                  </a:txBody>
                  <a:tcPr/>
                </a:tc>
                <a:tc>
                  <a:txBody>
                    <a:bodyPr/>
                    <a:lstStyle/>
                    <a:p>
                      <a:r>
                        <a:rPr lang="en-US" sz="1800" dirty="0">
                          <a:latin typeface="Times New Roman" panose="02020603050405020304" pitchFamily="18" charset="0"/>
                          <a:cs typeface="Times New Roman" panose="02020603050405020304" pitchFamily="18" charset="0"/>
                        </a:rPr>
                        <a:t>172.16.0.192/26</a:t>
                      </a:r>
                    </a:p>
                  </a:txBody>
                  <a:tcPr/>
                </a:tc>
                <a:tc>
                  <a:txBody>
                    <a:bodyPr/>
                    <a:lstStyle/>
                    <a:p>
                      <a:r>
                        <a:rPr lang="en-US" sz="1800" dirty="0">
                          <a:latin typeface="Times New Roman" panose="02020603050405020304" pitchFamily="18" charset="0"/>
                          <a:cs typeface="Times New Roman" panose="02020603050405020304" pitchFamily="18" charset="0"/>
                        </a:rPr>
                        <a:t>172.16.0.193</a:t>
                      </a:r>
                    </a:p>
                  </a:txBody>
                  <a:tcPr/>
                </a:tc>
                <a:tc>
                  <a:txBody>
                    <a:bodyPr/>
                    <a:lstStyle/>
                    <a:p>
                      <a:r>
                        <a:rPr lang="en-US" sz="1800" dirty="0">
                          <a:latin typeface="Times New Roman" panose="02020603050405020304" pitchFamily="18" charset="0"/>
                          <a:cs typeface="Times New Roman" panose="02020603050405020304" pitchFamily="18" charset="0"/>
                        </a:rPr>
                        <a:t>172.16.0.254</a:t>
                      </a:r>
                    </a:p>
                  </a:txBody>
                  <a:tcPr/>
                </a:tc>
                <a:tc>
                  <a:txBody>
                    <a:bodyPr/>
                    <a:lstStyle/>
                    <a:p>
                      <a:r>
                        <a:rPr lang="en-US" sz="1800" dirty="0">
                          <a:latin typeface="Times New Roman" panose="02020603050405020304" pitchFamily="18" charset="0"/>
                          <a:cs typeface="Times New Roman" panose="02020603050405020304" pitchFamily="18" charset="0"/>
                        </a:rPr>
                        <a:t>172.16.0.255</a:t>
                      </a:r>
                    </a:p>
                  </a:txBody>
                  <a:tcPr/>
                </a:tc>
                <a:extLst>
                  <a:ext uri="{0D108BD9-81ED-4DB2-BD59-A6C34878D82A}">
                    <a16:rowId xmlns:a16="http://schemas.microsoft.com/office/drawing/2014/main" val="3926308817"/>
                  </a:ext>
                </a:extLst>
              </a:tr>
              <a:tr h="1050085">
                <a:tc>
                  <a:txBody>
                    <a:bodyPr/>
                    <a:lstStyle/>
                    <a:p>
                      <a:r>
                        <a:rPr lang="en-US" sz="1800" dirty="0">
                          <a:latin typeface="Times New Roman" panose="02020603050405020304" pitchFamily="18" charset="0"/>
                          <a:cs typeface="Times New Roman" panose="02020603050405020304" pitchFamily="18" charset="0"/>
                        </a:rPr>
                        <a:t>Jaffna</a:t>
                      </a:r>
                    </a:p>
                  </a:txBody>
                  <a:tcPr/>
                </a:tc>
                <a:tc>
                  <a:txBody>
                    <a:bodyPr/>
                    <a:lstStyle/>
                    <a:p>
                      <a:r>
                        <a:rPr lang="en-US" sz="1800" dirty="0">
                          <a:latin typeface="Times New Roman" panose="02020603050405020304" pitchFamily="18" charset="0"/>
                          <a:cs typeface="Times New Roman" panose="02020603050405020304" pitchFamily="18" charset="0"/>
                        </a:rPr>
                        <a:t>62</a:t>
                      </a:r>
                    </a:p>
                  </a:txBody>
                  <a:tcPr/>
                </a:tc>
                <a:tc>
                  <a:txBody>
                    <a:bodyPr/>
                    <a:lstStyle/>
                    <a:p>
                      <a:r>
                        <a:rPr lang="en-US" sz="1800" dirty="0">
                          <a:latin typeface="Times New Roman" panose="02020603050405020304" pitchFamily="18" charset="0"/>
                          <a:cs typeface="Times New Roman" panose="02020603050405020304" pitchFamily="18" charset="0"/>
                        </a:rPr>
                        <a:t>172.16.1.0/26</a:t>
                      </a:r>
                    </a:p>
                  </a:txBody>
                  <a:tcPr/>
                </a:tc>
                <a:tc>
                  <a:txBody>
                    <a:bodyPr/>
                    <a:lstStyle/>
                    <a:p>
                      <a:r>
                        <a:rPr lang="en-US" sz="1800" dirty="0">
                          <a:latin typeface="Times New Roman" panose="02020603050405020304" pitchFamily="18" charset="0"/>
                          <a:cs typeface="Times New Roman" panose="02020603050405020304" pitchFamily="18" charset="0"/>
                        </a:rPr>
                        <a:t>172.16.1.1</a:t>
                      </a:r>
                    </a:p>
                  </a:txBody>
                  <a:tcPr/>
                </a:tc>
                <a:tc>
                  <a:txBody>
                    <a:bodyPr/>
                    <a:lstStyle/>
                    <a:p>
                      <a:r>
                        <a:rPr lang="en-US" sz="1800" dirty="0">
                          <a:latin typeface="Times New Roman" panose="02020603050405020304" pitchFamily="18" charset="0"/>
                          <a:cs typeface="Times New Roman" panose="02020603050405020304" pitchFamily="18" charset="0"/>
                        </a:rPr>
                        <a:t>172.16.1.62</a:t>
                      </a:r>
                    </a:p>
                  </a:txBody>
                  <a:tcPr/>
                </a:tc>
                <a:tc>
                  <a:txBody>
                    <a:bodyPr/>
                    <a:lstStyle/>
                    <a:p>
                      <a:r>
                        <a:rPr lang="en-US" sz="1800" dirty="0">
                          <a:latin typeface="Times New Roman" panose="02020603050405020304" pitchFamily="18" charset="0"/>
                          <a:cs typeface="Times New Roman" panose="02020603050405020304" pitchFamily="18" charset="0"/>
                        </a:rPr>
                        <a:t>172.16.1.63</a:t>
                      </a:r>
                    </a:p>
                  </a:txBody>
                  <a:tcPr/>
                </a:tc>
                <a:extLst>
                  <a:ext uri="{0D108BD9-81ED-4DB2-BD59-A6C34878D82A}">
                    <a16:rowId xmlns:a16="http://schemas.microsoft.com/office/drawing/2014/main" val="3491321112"/>
                  </a:ext>
                </a:extLst>
              </a:tr>
            </a:tbl>
          </a:graphicData>
        </a:graphic>
      </p:graphicFrame>
      <p:sp>
        <p:nvSpPr>
          <p:cNvPr id="3" name="TextBox 2">
            <a:extLst>
              <a:ext uri="{FF2B5EF4-FFF2-40B4-BE49-F238E27FC236}">
                <a16:creationId xmlns:a16="http://schemas.microsoft.com/office/drawing/2014/main" id="{EF2A4734-33BE-CB6F-29C8-489CEBDA3E7A}"/>
              </a:ext>
            </a:extLst>
          </p:cNvPr>
          <p:cNvSpPr txBox="1"/>
          <p:nvPr/>
        </p:nvSpPr>
        <p:spPr>
          <a:xfrm>
            <a:off x="245806" y="157316"/>
            <a:ext cx="8239433"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IP Addressing schema with VLSM</a:t>
            </a:r>
          </a:p>
        </p:txBody>
      </p:sp>
    </p:spTree>
    <p:extLst>
      <p:ext uri="{BB962C8B-B14F-4D97-AF65-F5344CB8AC3E}">
        <p14:creationId xmlns:p14="http://schemas.microsoft.com/office/powerpoint/2010/main" val="4044302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000"/>
                    </a14:imgEffect>
                    <a14:imgEffect>
                      <a14:brightnessContrast bright="-2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C2901-9469-C9F3-FE88-68EB7390F750}"/>
              </a:ext>
            </a:extLst>
          </p:cNvPr>
          <p:cNvSpPr>
            <a:spLocks noGrp="1"/>
          </p:cNvSpPr>
          <p:nvPr>
            <p:ph type="title"/>
          </p:nvPr>
        </p:nvSpPr>
        <p:spPr>
          <a:xfrm>
            <a:off x="749709" y="3167318"/>
            <a:ext cx="5169310" cy="1325563"/>
          </a:xfrm>
        </p:spPr>
        <p:txBody>
          <a:bodyPr>
            <a:noAutofit/>
          </a:bodyPr>
          <a:lstStyle/>
          <a:p>
            <a:r>
              <a:rPr lang="en-US" sz="5400" b="1" dirty="0">
                <a:ln>
                  <a:solidFill>
                    <a:schemeClr val="tx1"/>
                  </a:solidFill>
                </a:ln>
                <a:latin typeface="Times New Roman" panose="02020603050405020304" pitchFamily="18" charset="0"/>
                <a:cs typeface="Times New Roman" panose="02020603050405020304" pitchFamily="18" charset="0"/>
              </a:rPr>
              <a:t>Overall Budget</a:t>
            </a:r>
          </a:p>
        </p:txBody>
      </p:sp>
    </p:spTree>
    <p:extLst>
      <p:ext uri="{BB962C8B-B14F-4D97-AF65-F5344CB8AC3E}">
        <p14:creationId xmlns:p14="http://schemas.microsoft.com/office/powerpoint/2010/main" val="3320170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3B5E096-46A6-754C-6D08-32F921B559CB}"/>
              </a:ext>
            </a:extLst>
          </p:cNvPr>
          <p:cNvGraphicFramePr>
            <a:graphicFrameLocks noGrp="1"/>
          </p:cNvGraphicFramePr>
          <p:nvPr>
            <p:extLst>
              <p:ext uri="{D42A27DB-BD31-4B8C-83A1-F6EECF244321}">
                <p14:modId xmlns:p14="http://schemas.microsoft.com/office/powerpoint/2010/main" val="2761744917"/>
              </p:ext>
            </p:extLst>
          </p:nvPr>
        </p:nvGraphicFramePr>
        <p:xfrm>
          <a:off x="191728" y="194185"/>
          <a:ext cx="11808543" cy="6469630"/>
        </p:xfrm>
        <a:graphic>
          <a:graphicData uri="http://schemas.openxmlformats.org/drawingml/2006/table">
            <a:tbl>
              <a:tblPr firstRow="1" bandRow="1">
                <a:tableStyleId>{073A0DAA-6AF3-43AB-8588-CEC1D06C72B9}</a:tableStyleId>
              </a:tblPr>
              <a:tblGrid>
                <a:gridCol w="3936181">
                  <a:extLst>
                    <a:ext uri="{9D8B030D-6E8A-4147-A177-3AD203B41FA5}">
                      <a16:colId xmlns:a16="http://schemas.microsoft.com/office/drawing/2014/main" val="3599773738"/>
                    </a:ext>
                  </a:extLst>
                </a:gridCol>
                <a:gridCol w="3936181">
                  <a:extLst>
                    <a:ext uri="{9D8B030D-6E8A-4147-A177-3AD203B41FA5}">
                      <a16:colId xmlns:a16="http://schemas.microsoft.com/office/drawing/2014/main" val="3300840406"/>
                    </a:ext>
                  </a:extLst>
                </a:gridCol>
                <a:gridCol w="3936181">
                  <a:extLst>
                    <a:ext uri="{9D8B030D-6E8A-4147-A177-3AD203B41FA5}">
                      <a16:colId xmlns:a16="http://schemas.microsoft.com/office/drawing/2014/main" val="1199693411"/>
                    </a:ext>
                  </a:extLst>
                </a:gridCol>
              </a:tblGrid>
              <a:tr h="646963">
                <a:tc>
                  <a:txBody>
                    <a:bodyPr/>
                    <a:lstStyle/>
                    <a:p>
                      <a:r>
                        <a:rPr lang="en-US" sz="1800" b="0" dirty="0">
                          <a:latin typeface="Times New Roman" panose="02020603050405020304" pitchFamily="18" charset="0"/>
                          <a:cs typeface="Times New Roman" panose="02020603050405020304" pitchFamily="18" charset="0"/>
                        </a:rPr>
                        <a:t>Device </a:t>
                      </a:r>
                    </a:p>
                  </a:txBody>
                  <a:tcPr/>
                </a:tc>
                <a:tc>
                  <a:txBody>
                    <a:bodyPr/>
                    <a:lstStyle/>
                    <a:p>
                      <a:r>
                        <a:rPr lang="en-US" sz="1800" b="0" dirty="0">
                          <a:latin typeface="Times New Roman" panose="02020603050405020304" pitchFamily="18" charset="0"/>
                          <a:cs typeface="Times New Roman" panose="02020603050405020304" pitchFamily="18" charset="0"/>
                        </a:rPr>
                        <a:t>Quantity</a:t>
                      </a:r>
                    </a:p>
                  </a:txBody>
                  <a:tcPr/>
                </a:tc>
                <a:tc>
                  <a:txBody>
                    <a:bodyPr/>
                    <a:lstStyle/>
                    <a:p>
                      <a:r>
                        <a:rPr lang="en-US" sz="1800" b="0" dirty="0">
                          <a:latin typeface="Times New Roman" panose="02020603050405020304" pitchFamily="18" charset="0"/>
                          <a:cs typeface="Times New Roman" panose="02020603050405020304" pitchFamily="18" charset="0"/>
                        </a:rPr>
                        <a:t>Price</a:t>
                      </a:r>
                    </a:p>
                  </a:txBody>
                  <a:tcPr/>
                </a:tc>
                <a:extLst>
                  <a:ext uri="{0D108BD9-81ED-4DB2-BD59-A6C34878D82A}">
                    <a16:rowId xmlns:a16="http://schemas.microsoft.com/office/drawing/2014/main" val="3050895326"/>
                  </a:ext>
                </a:extLst>
              </a:tr>
              <a:tr h="646963">
                <a:tc>
                  <a:txBody>
                    <a:bodyPr/>
                    <a:lstStyle/>
                    <a:p>
                      <a:r>
                        <a:rPr lang="en-US" sz="1800" b="0" dirty="0">
                          <a:latin typeface="Times New Roman" panose="02020603050405020304" pitchFamily="18" charset="0"/>
                          <a:cs typeface="Times New Roman" panose="02020603050405020304" pitchFamily="18" charset="0"/>
                        </a:rPr>
                        <a:t>Desktop</a:t>
                      </a:r>
                    </a:p>
                  </a:txBody>
                  <a:tcPr/>
                </a:tc>
                <a:tc>
                  <a:txBody>
                    <a:bodyPr/>
                    <a:lstStyle/>
                    <a:p>
                      <a:r>
                        <a:rPr lang="en-US" sz="1800" b="0" dirty="0">
                          <a:latin typeface="Times New Roman" panose="02020603050405020304" pitchFamily="18" charset="0"/>
                          <a:cs typeface="Times New Roman" panose="02020603050405020304" pitchFamily="18" charset="0"/>
                        </a:rPr>
                        <a:t>                        235</a:t>
                      </a:r>
                    </a:p>
                  </a:txBody>
                  <a:tcPr/>
                </a:tc>
                <a:tc>
                  <a:txBody>
                    <a:bodyPr/>
                    <a:lstStyle/>
                    <a:p>
                      <a:r>
                        <a:rPr lang="en-US" sz="1800" b="0" dirty="0">
                          <a:latin typeface="Times New Roman" panose="02020603050405020304" pitchFamily="18" charset="0"/>
                          <a:cs typeface="Times New Roman" panose="02020603050405020304" pitchFamily="18" charset="0"/>
                        </a:rPr>
                        <a:t>729$*235 =  171,315$</a:t>
                      </a:r>
                    </a:p>
                  </a:txBody>
                  <a:tcPr/>
                </a:tc>
                <a:extLst>
                  <a:ext uri="{0D108BD9-81ED-4DB2-BD59-A6C34878D82A}">
                    <a16:rowId xmlns:a16="http://schemas.microsoft.com/office/drawing/2014/main" val="3702265279"/>
                  </a:ext>
                </a:extLst>
              </a:tr>
              <a:tr h="646963">
                <a:tc>
                  <a:txBody>
                    <a:bodyPr/>
                    <a:lstStyle/>
                    <a:p>
                      <a:r>
                        <a:rPr lang="en-US" sz="1800" b="0" dirty="0">
                          <a:latin typeface="Times New Roman" panose="02020603050405020304" pitchFamily="18" charset="0"/>
                          <a:cs typeface="Times New Roman" panose="02020603050405020304" pitchFamily="18" charset="0"/>
                        </a:rPr>
                        <a:t>Printer</a:t>
                      </a:r>
                    </a:p>
                  </a:txBody>
                  <a:tcPr/>
                </a:tc>
                <a:tc>
                  <a:txBody>
                    <a:bodyPr/>
                    <a:lstStyle/>
                    <a:p>
                      <a:r>
                        <a:rPr lang="en-US" sz="1800" b="0" dirty="0">
                          <a:latin typeface="Times New Roman" panose="02020603050405020304" pitchFamily="18" charset="0"/>
                          <a:cs typeface="Times New Roman" panose="02020603050405020304" pitchFamily="18" charset="0"/>
                        </a:rPr>
                        <a:t>                         8</a:t>
                      </a:r>
                    </a:p>
                  </a:txBody>
                  <a:tcPr/>
                </a:tc>
                <a:tc>
                  <a:txBody>
                    <a:bodyPr/>
                    <a:lstStyle/>
                    <a:p>
                      <a:r>
                        <a:rPr lang="en-US" sz="1800" b="0" dirty="0">
                          <a:latin typeface="Times New Roman" panose="02020603050405020304" pitchFamily="18" charset="0"/>
                          <a:cs typeface="Times New Roman" panose="02020603050405020304" pitchFamily="18" charset="0"/>
                        </a:rPr>
                        <a:t>293$*8 =  2344$</a:t>
                      </a:r>
                    </a:p>
                  </a:txBody>
                  <a:tcPr/>
                </a:tc>
                <a:extLst>
                  <a:ext uri="{0D108BD9-81ED-4DB2-BD59-A6C34878D82A}">
                    <a16:rowId xmlns:a16="http://schemas.microsoft.com/office/drawing/2014/main" val="1955513969"/>
                  </a:ext>
                </a:extLst>
              </a:tr>
              <a:tr h="646963">
                <a:tc>
                  <a:txBody>
                    <a:bodyPr/>
                    <a:lstStyle/>
                    <a:p>
                      <a:r>
                        <a:rPr lang="en-US" sz="1800" b="0" dirty="0">
                          <a:latin typeface="Times New Roman" panose="02020603050405020304" pitchFamily="18" charset="0"/>
                          <a:cs typeface="Times New Roman" panose="02020603050405020304" pitchFamily="18" charset="0"/>
                        </a:rPr>
                        <a:t>IP Phone</a:t>
                      </a:r>
                    </a:p>
                  </a:txBody>
                  <a:tcPr/>
                </a:tc>
                <a:tc>
                  <a:txBody>
                    <a:bodyPr/>
                    <a:lstStyle/>
                    <a:p>
                      <a:r>
                        <a:rPr lang="en-US" sz="1800" b="0" dirty="0">
                          <a:latin typeface="Times New Roman" panose="02020603050405020304" pitchFamily="18" charset="0"/>
                          <a:cs typeface="Times New Roman" panose="02020603050405020304" pitchFamily="18" charset="0"/>
                        </a:rPr>
                        <a:t>                         18</a:t>
                      </a:r>
                    </a:p>
                  </a:txBody>
                  <a:tcPr/>
                </a:tc>
                <a:tc>
                  <a:txBody>
                    <a:bodyPr/>
                    <a:lstStyle/>
                    <a:p>
                      <a:r>
                        <a:rPr lang="en-US" sz="1800" b="0" dirty="0">
                          <a:latin typeface="Times New Roman" panose="02020603050405020304" pitchFamily="18" charset="0"/>
                          <a:cs typeface="Times New Roman" panose="02020603050405020304" pitchFamily="18" charset="0"/>
                        </a:rPr>
                        <a:t>75$*18 =  1350$</a:t>
                      </a:r>
                    </a:p>
                  </a:txBody>
                  <a:tcPr/>
                </a:tc>
                <a:extLst>
                  <a:ext uri="{0D108BD9-81ED-4DB2-BD59-A6C34878D82A}">
                    <a16:rowId xmlns:a16="http://schemas.microsoft.com/office/drawing/2014/main" val="2318708230"/>
                  </a:ext>
                </a:extLst>
              </a:tr>
              <a:tr h="646963">
                <a:tc>
                  <a:txBody>
                    <a:bodyPr/>
                    <a:lstStyle/>
                    <a:p>
                      <a:r>
                        <a:rPr lang="en-US" sz="1800" b="0" dirty="0">
                          <a:latin typeface="Times New Roman" panose="02020603050405020304" pitchFamily="18" charset="0"/>
                          <a:cs typeface="Times New Roman" panose="02020603050405020304" pitchFamily="18" charset="0"/>
                        </a:rPr>
                        <a:t>Projector</a:t>
                      </a:r>
                    </a:p>
                  </a:txBody>
                  <a:tcPr/>
                </a:tc>
                <a:tc>
                  <a:txBody>
                    <a:bodyPr/>
                    <a:lstStyle/>
                    <a:p>
                      <a:r>
                        <a:rPr lang="en-US" sz="1800" b="0" dirty="0">
                          <a:latin typeface="Times New Roman" panose="02020603050405020304" pitchFamily="18" charset="0"/>
                          <a:cs typeface="Times New Roman" panose="02020603050405020304" pitchFamily="18" charset="0"/>
                        </a:rPr>
                        <a:t>                         8</a:t>
                      </a:r>
                    </a:p>
                  </a:txBody>
                  <a:tcPr/>
                </a:tc>
                <a:tc>
                  <a:txBody>
                    <a:bodyPr/>
                    <a:lstStyle/>
                    <a:p>
                      <a:r>
                        <a:rPr lang="en-US" sz="1800" b="0" dirty="0">
                          <a:latin typeface="Times New Roman" panose="02020603050405020304" pitchFamily="18" charset="0"/>
                          <a:cs typeface="Times New Roman" panose="02020603050405020304" pitchFamily="18" charset="0"/>
                        </a:rPr>
                        <a:t>247$*8 =  1976$</a:t>
                      </a:r>
                    </a:p>
                  </a:txBody>
                  <a:tcPr/>
                </a:tc>
                <a:extLst>
                  <a:ext uri="{0D108BD9-81ED-4DB2-BD59-A6C34878D82A}">
                    <a16:rowId xmlns:a16="http://schemas.microsoft.com/office/drawing/2014/main" val="845922146"/>
                  </a:ext>
                </a:extLst>
              </a:tr>
              <a:tr h="646963">
                <a:tc>
                  <a:txBody>
                    <a:bodyPr/>
                    <a:lstStyle/>
                    <a:p>
                      <a:r>
                        <a:rPr lang="en-US" sz="1800" b="0" dirty="0">
                          <a:latin typeface="Times New Roman" panose="02020603050405020304" pitchFamily="18" charset="0"/>
                          <a:cs typeface="Times New Roman" panose="02020603050405020304" pitchFamily="18" charset="0"/>
                        </a:rPr>
                        <a:t>Tablet</a:t>
                      </a:r>
                    </a:p>
                  </a:txBody>
                  <a:tcPr/>
                </a:tc>
                <a:tc>
                  <a:txBody>
                    <a:bodyPr/>
                    <a:lstStyle/>
                    <a:p>
                      <a:r>
                        <a:rPr lang="en-US" sz="1800" b="0" dirty="0">
                          <a:latin typeface="Times New Roman" panose="02020603050405020304" pitchFamily="18" charset="0"/>
                          <a:cs typeface="Times New Roman" panose="02020603050405020304" pitchFamily="18" charset="0"/>
                        </a:rPr>
                        <a:t>                         1</a:t>
                      </a:r>
                    </a:p>
                  </a:txBody>
                  <a:tcPr/>
                </a:tc>
                <a:tc>
                  <a:txBody>
                    <a:bodyPr/>
                    <a:lstStyle/>
                    <a:p>
                      <a:r>
                        <a:rPr lang="en-US" sz="1800" b="0" dirty="0">
                          <a:latin typeface="Times New Roman" panose="02020603050405020304" pitchFamily="18" charset="0"/>
                          <a:cs typeface="Times New Roman" panose="02020603050405020304" pitchFamily="18" charset="0"/>
                        </a:rPr>
                        <a:t>533$*1 =  533$</a:t>
                      </a:r>
                    </a:p>
                  </a:txBody>
                  <a:tcPr/>
                </a:tc>
                <a:extLst>
                  <a:ext uri="{0D108BD9-81ED-4DB2-BD59-A6C34878D82A}">
                    <a16:rowId xmlns:a16="http://schemas.microsoft.com/office/drawing/2014/main" val="2836076658"/>
                  </a:ext>
                </a:extLst>
              </a:tr>
              <a:tr h="646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Crossover Serial cables</a:t>
                      </a:r>
                    </a:p>
                    <a:p>
                      <a:endParaRPr lang="en-US" sz="1800" b="0" dirty="0">
                        <a:latin typeface="Times New Roman" panose="02020603050405020304" pitchFamily="18" charset="0"/>
                        <a:cs typeface="Times New Roman" panose="02020603050405020304" pitchFamily="18" charset="0"/>
                      </a:endParaRPr>
                    </a:p>
                  </a:txBody>
                  <a:tcPr/>
                </a:tc>
                <a:tc>
                  <a:txBody>
                    <a:bodyPr/>
                    <a:lstStyle/>
                    <a:p>
                      <a:r>
                        <a:rPr lang="en-US" sz="1800" b="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17</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9.95$*17=169.15$</a:t>
                      </a:r>
                    </a:p>
                    <a:p>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28499016"/>
                  </a:ext>
                </a:extLst>
              </a:tr>
              <a:tr h="646963">
                <a:tc>
                  <a:txBody>
                    <a:bodyPr/>
                    <a:lstStyle/>
                    <a:p>
                      <a:r>
                        <a:rPr lang="en-US" sz="1800" b="0" dirty="0">
                          <a:latin typeface="Times New Roman" panose="02020603050405020304" pitchFamily="18" charset="0"/>
                          <a:cs typeface="Times New Roman" panose="02020603050405020304" pitchFamily="18" charset="0"/>
                        </a:rPr>
                        <a:t>Cisco ASR 1000 series router</a:t>
                      </a:r>
                    </a:p>
                  </a:txBody>
                  <a:tcPr/>
                </a:tc>
                <a:tc>
                  <a:txBody>
                    <a:bodyPr/>
                    <a:lstStyle/>
                    <a:p>
                      <a:r>
                        <a:rPr lang="en-US" sz="1800" b="0" dirty="0">
                          <a:latin typeface="Times New Roman" panose="02020603050405020304" pitchFamily="18" charset="0"/>
                          <a:cs typeface="Times New Roman" panose="02020603050405020304" pitchFamily="18" charset="0"/>
                        </a:rPr>
                        <a:t>                        5</a:t>
                      </a:r>
                    </a:p>
                  </a:txBody>
                  <a:tcPr/>
                </a:tc>
                <a:tc>
                  <a:txBody>
                    <a:bodyPr/>
                    <a:lstStyle/>
                    <a:p>
                      <a:r>
                        <a:rPr lang="en-US" sz="1800" b="0" dirty="0">
                          <a:latin typeface="Times New Roman" panose="02020603050405020304" pitchFamily="18" charset="0"/>
                          <a:cs typeface="Times New Roman" panose="02020603050405020304" pitchFamily="18" charset="0"/>
                        </a:rPr>
                        <a:t>8800$*5 =  44000$</a:t>
                      </a:r>
                    </a:p>
                  </a:txBody>
                  <a:tcPr/>
                </a:tc>
                <a:extLst>
                  <a:ext uri="{0D108BD9-81ED-4DB2-BD59-A6C34878D82A}">
                    <a16:rowId xmlns:a16="http://schemas.microsoft.com/office/drawing/2014/main" val="2986179854"/>
                  </a:ext>
                </a:extLst>
              </a:tr>
              <a:tr h="646963">
                <a:tc>
                  <a:txBody>
                    <a:bodyPr/>
                    <a:lstStyle/>
                    <a:p>
                      <a:r>
                        <a:rPr lang="en-US" sz="1800" b="0" dirty="0">
                          <a:latin typeface="Times New Roman" panose="02020603050405020304" pitchFamily="18" charset="0"/>
                          <a:cs typeface="Times New Roman" panose="02020603050405020304" pitchFamily="18" charset="0"/>
                        </a:rPr>
                        <a:t>Cisco Catalyst 9300L-48P-4X-A switch</a:t>
                      </a:r>
                    </a:p>
                  </a:txBody>
                  <a:tcPr/>
                </a:tc>
                <a:tc>
                  <a:txBody>
                    <a:bodyPr/>
                    <a:lstStyle/>
                    <a:p>
                      <a:r>
                        <a:rPr lang="en-US" sz="1800" b="0" dirty="0">
                          <a:latin typeface="Times New Roman" panose="02020603050405020304" pitchFamily="18" charset="0"/>
                          <a:cs typeface="Times New Roman" panose="02020603050405020304" pitchFamily="18" charset="0"/>
                        </a:rPr>
                        <a:t>                        19</a:t>
                      </a:r>
                    </a:p>
                  </a:txBody>
                  <a:tcPr/>
                </a:tc>
                <a:tc>
                  <a:txBody>
                    <a:bodyPr/>
                    <a:lstStyle/>
                    <a:p>
                      <a:r>
                        <a:rPr lang="en-US" sz="1800" b="0" dirty="0">
                          <a:latin typeface="Times New Roman" panose="02020603050405020304" pitchFamily="18" charset="0"/>
                          <a:cs typeface="Times New Roman" panose="02020603050405020304" pitchFamily="18" charset="0"/>
                        </a:rPr>
                        <a:t>3500$*19 =  56500$</a:t>
                      </a:r>
                    </a:p>
                  </a:txBody>
                  <a:tcPr/>
                </a:tc>
                <a:extLst>
                  <a:ext uri="{0D108BD9-81ED-4DB2-BD59-A6C34878D82A}">
                    <a16:rowId xmlns:a16="http://schemas.microsoft.com/office/drawing/2014/main" val="26907748"/>
                  </a:ext>
                </a:extLst>
              </a:tr>
              <a:tr h="646963">
                <a:tc>
                  <a:txBody>
                    <a:bodyPr/>
                    <a:lstStyle/>
                    <a:p>
                      <a:r>
                        <a:rPr lang="en-US" sz="1800" b="0" dirty="0">
                          <a:latin typeface="Times New Roman" panose="02020603050405020304" pitchFamily="18" charset="0"/>
                          <a:cs typeface="Times New Roman" panose="02020603050405020304" pitchFamily="18" charset="0"/>
                        </a:rPr>
                        <a:t>HPE DL380 Gen10 8SFF NC CTO server</a:t>
                      </a:r>
                    </a:p>
                  </a:txBody>
                  <a:tcPr/>
                </a:tc>
                <a:tc>
                  <a:txBody>
                    <a:bodyPr/>
                    <a:lstStyle/>
                    <a:p>
                      <a:r>
                        <a:rPr lang="en-US" sz="1800" b="0" dirty="0">
                          <a:latin typeface="Times New Roman" panose="02020603050405020304" pitchFamily="18" charset="0"/>
                          <a:cs typeface="Times New Roman" panose="02020603050405020304" pitchFamily="18" charset="0"/>
                        </a:rPr>
                        <a:t>                        1</a:t>
                      </a:r>
                    </a:p>
                  </a:txBody>
                  <a:tcPr/>
                </a:tc>
                <a:tc>
                  <a:txBody>
                    <a:bodyPr/>
                    <a:lstStyle/>
                    <a:p>
                      <a:r>
                        <a:rPr lang="en-US" sz="1800" b="0" dirty="0">
                          <a:latin typeface="Times New Roman" panose="02020603050405020304" pitchFamily="18" charset="0"/>
                          <a:cs typeface="Times New Roman" panose="02020603050405020304" pitchFamily="18" charset="0"/>
                        </a:rPr>
                        <a:t>2377$*1 =  2377$</a:t>
                      </a:r>
                    </a:p>
                  </a:txBody>
                  <a:tcPr/>
                </a:tc>
                <a:extLst>
                  <a:ext uri="{0D108BD9-81ED-4DB2-BD59-A6C34878D82A}">
                    <a16:rowId xmlns:a16="http://schemas.microsoft.com/office/drawing/2014/main" val="1065299672"/>
                  </a:ext>
                </a:extLst>
              </a:tr>
            </a:tbl>
          </a:graphicData>
        </a:graphic>
      </p:graphicFrame>
    </p:spTree>
    <p:extLst>
      <p:ext uri="{BB962C8B-B14F-4D97-AF65-F5344CB8AC3E}">
        <p14:creationId xmlns:p14="http://schemas.microsoft.com/office/powerpoint/2010/main" val="4270669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6C4EB9A-81AF-7841-7D12-031E7E494552}"/>
              </a:ext>
            </a:extLst>
          </p:cNvPr>
          <p:cNvGraphicFramePr>
            <a:graphicFrameLocks noGrp="1"/>
          </p:cNvGraphicFramePr>
          <p:nvPr>
            <p:extLst>
              <p:ext uri="{D42A27DB-BD31-4B8C-83A1-F6EECF244321}">
                <p14:modId xmlns:p14="http://schemas.microsoft.com/office/powerpoint/2010/main" val="1169595856"/>
              </p:ext>
            </p:extLst>
          </p:nvPr>
        </p:nvGraphicFramePr>
        <p:xfrm>
          <a:off x="108155" y="141316"/>
          <a:ext cx="11963400" cy="6633557"/>
        </p:xfrm>
        <a:graphic>
          <a:graphicData uri="http://schemas.openxmlformats.org/drawingml/2006/table">
            <a:tbl>
              <a:tblPr firstRow="1" bandRow="1">
                <a:tableStyleId>{073A0DAA-6AF3-43AB-8588-CEC1D06C72B9}</a:tableStyleId>
              </a:tblPr>
              <a:tblGrid>
                <a:gridCol w="4008120">
                  <a:extLst>
                    <a:ext uri="{9D8B030D-6E8A-4147-A177-3AD203B41FA5}">
                      <a16:colId xmlns:a16="http://schemas.microsoft.com/office/drawing/2014/main" val="4279038992"/>
                    </a:ext>
                  </a:extLst>
                </a:gridCol>
                <a:gridCol w="3977640">
                  <a:extLst>
                    <a:ext uri="{9D8B030D-6E8A-4147-A177-3AD203B41FA5}">
                      <a16:colId xmlns:a16="http://schemas.microsoft.com/office/drawing/2014/main" val="2567092441"/>
                    </a:ext>
                  </a:extLst>
                </a:gridCol>
                <a:gridCol w="3977640">
                  <a:extLst>
                    <a:ext uri="{9D8B030D-6E8A-4147-A177-3AD203B41FA5}">
                      <a16:colId xmlns:a16="http://schemas.microsoft.com/office/drawing/2014/main" val="1726425514"/>
                    </a:ext>
                  </a:extLst>
                </a:gridCol>
              </a:tblGrid>
              <a:tr h="581891">
                <a:tc>
                  <a:txBody>
                    <a:bodyPr/>
                    <a:lstStyle/>
                    <a:p>
                      <a:r>
                        <a:rPr lang="en-US" sz="1800" b="0" dirty="0">
                          <a:latin typeface="Times New Roman" panose="02020603050405020304" pitchFamily="18" charset="0"/>
                          <a:cs typeface="Times New Roman" panose="02020603050405020304" pitchFamily="18" charset="0"/>
                        </a:rPr>
                        <a:t>Cisco Catalyst 3850 series switch</a:t>
                      </a:r>
                    </a:p>
                  </a:txBody>
                  <a:tcPr/>
                </a:tc>
                <a:tc>
                  <a:txBody>
                    <a:bodyPr/>
                    <a:lstStyle/>
                    <a:p>
                      <a:r>
                        <a:rPr lang="en-US" sz="1800" dirty="0">
                          <a:latin typeface="Times New Roman" panose="02020603050405020304" pitchFamily="18" charset="0"/>
                          <a:cs typeface="Times New Roman" panose="02020603050405020304" pitchFamily="18" charset="0"/>
                        </a:rPr>
                        <a:t>                           5</a:t>
                      </a:r>
                    </a:p>
                  </a:txBody>
                  <a:tcPr/>
                </a:tc>
                <a:tc>
                  <a:txBody>
                    <a:bodyPr/>
                    <a:lstStyle/>
                    <a:p>
                      <a:r>
                        <a:rPr lang="en-US" sz="1800" dirty="0">
                          <a:latin typeface="Times New Roman" panose="02020603050405020304" pitchFamily="18" charset="0"/>
                          <a:cs typeface="Times New Roman" panose="02020603050405020304" pitchFamily="18" charset="0"/>
                        </a:rPr>
                        <a:t>3650$*5=18250$</a:t>
                      </a:r>
                    </a:p>
                  </a:txBody>
                  <a:tcPr/>
                </a:tc>
                <a:extLst>
                  <a:ext uri="{0D108BD9-81ED-4DB2-BD59-A6C34878D82A}">
                    <a16:rowId xmlns:a16="http://schemas.microsoft.com/office/drawing/2014/main" val="191254216"/>
                  </a:ext>
                </a:extLst>
              </a:tr>
              <a:tr h="581891">
                <a:tc>
                  <a:txBody>
                    <a:bodyPr/>
                    <a:lstStyle/>
                    <a:p>
                      <a:r>
                        <a:rPr lang="en-US" sz="1800" b="0" dirty="0">
                          <a:latin typeface="Times New Roman" panose="02020603050405020304" pitchFamily="18" charset="0"/>
                          <a:cs typeface="Times New Roman" panose="02020603050405020304" pitchFamily="18" charset="0"/>
                        </a:rPr>
                        <a:t>Cisco Catalyst 2960 series Gigabit Ethernet switch</a:t>
                      </a:r>
                    </a:p>
                  </a:txBody>
                  <a:tcPr/>
                </a:tc>
                <a:tc>
                  <a:txBody>
                    <a:bodyPr/>
                    <a:lstStyle/>
                    <a:p>
                      <a:r>
                        <a:rPr lang="en-US" sz="1800" dirty="0">
                          <a:latin typeface="Times New Roman" panose="02020603050405020304" pitchFamily="18" charset="0"/>
                          <a:cs typeface="Times New Roman" panose="02020603050405020304" pitchFamily="18" charset="0"/>
                        </a:rPr>
                        <a:t>                          5</a:t>
                      </a:r>
                    </a:p>
                  </a:txBody>
                  <a:tcPr/>
                </a:tc>
                <a:tc>
                  <a:txBody>
                    <a:bodyPr/>
                    <a:lstStyle/>
                    <a:p>
                      <a:r>
                        <a:rPr lang="en-US" sz="1800" dirty="0">
                          <a:latin typeface="Times New Roman" panose="02020603050405020304" pitchFamily="18" charset="0"/>
                          <a:cs typeface="Times New Roman" panose="02020603050405020304" pitchFamily="18" charset="0"/>
                        </a:rPr>
                        <a:t>262$*5 = 1310$</a:t>
                      </a:r>
                    </a:p>
                  </a:txBody>
                  <a:tcPr/>
                </a:tc>
                <a:extLst>
                  <a:ext uri="{0D108BD9-81ED-4DB2-BD59-A6C34878D82A}">
                    <a16:rowId xmlns:a16="http://schemas.microsoft.com/office/drawing/2014/main" val="3571679854"/>
                  </a:ext>
                </a:extLst>
              </a:tr>
              <a:tr h="581891">
                <a:tc>
                  <a:txBody>
                    <a:bodyPr/>
                    <a:lstStyle/>
                    <a:p>
                      <a:r>
                        <a:rPr lang="en-US" sz="1800" b="0" dirty="0">
                          <a:latin typeface="Times New Roman" panose="02020603050405020304" pitchFamily="18" charset="0"/>
                          <a:cs typeface="Times New Roman" panose="02020603050405020304" pitchFamily="18" charset="0"/>
                        </a:rPr>
                        <a:t>Cisco Aironet 3802i Access Point</a:t>
                      </a:r>
                    </a:p>
                  </a:txBody>
                  <a:tcPr/>
                </a:tc>
                <a:tc>
                  <a:txBody>
                    <a:bodyPr/>
                    <a:lstStyle/>
                    <a:p>
                      <a:r>
                        <a:rPr lang="en-US" sz="1800" dirty="0">
                          <a:latin typeface="Times New Roman" panose="02020603050405020304" pitchFamily="18" charset="0"/>
                          <a:cs typeface="Times New Roman" panose="02020603050405020304" pitchFamily="18" charset="0"/>
                        </a:rPr>
                        <a:t>                         1</a:t>
                      </a:r>
                    </a:p>
                  </a:txBody>
                  <a:tcPr/>
                </a:tc>
                <a:tc>
                  <a:txBody>
                    <a:bodyPr/>
                    <a:lstStyle/>
                    <a:p>
                      <a:r>
                        <a:rPr lang="en-US" sz="1800" dirty="0">
                          <a:latin typeface="Times New Roman" panose="02020603050405020304" pitchFamily="18" charset="0"/>
                          <a:cs typeface="Times New Roman" panose="02020603050405020304" pitchFamily="18" charset="0"/>
                        </a:rPr>
                        <a:t>408$*1 = 408$</a:t>
                      </a:r>
                    </a:p>
                  </a:txBody>
                  <a:tcPr/>
                </a:tc>
                <a:extLst>
                  <a:ext uri="{0D108BD9-81ED-4DB2-BD59-A6C34878D82A}">
                    <a16:rowId xmlns:a16="http://schemas.microsoft.com/office/drawing/2014/main" val="2666613581"/>
                  </a:ext>
                </a:extLst>
              </a:tr>
              <a:tr h="581891">
                <a:tc>
                  <a:txBody>
                    <a:bodyPr/>
                    <a:lstStyle/>
                    <a:p>
                      <a:r>
                        <a:rPr lang="en-US" sz="1800" b="0" dirty="0">
                          <a:latin typeface="Times New Roman" panose="02020603050405020304" pitchFamily="18" charset="0"/>
                          <a:cs typeface="Times New Roman" panose="02020603050405020304" pitchFamily="18" charset="0"/>
                        </a:rPr>
                        <a:t>Cisco Adaptive Security Appliance Firewall (ASA)</a:t>
                      </a:r>
                    </a:p>
                  </a:txBody>
                  <a:tcPr/>
                </a:tc>
                <a:tc>
                  <a:txBody>
                    <a:bodyPr/>
                    <a:lstStyle/>
                    <a:p>
                      <a:r>
                        <a:rPr lang="en-US" sz="1800" dirty="0">
                          <a:latin typeface="Times New Roman" panose="02020603050405020304" pitchFamily="18" charset="0"/>
                          <a:cs typeface="Times New Roman" panose="02020603050405020304" pitchFamily="18" charset="0"/>
                        </a:rPr>
                        <a:t>                         1</a:t>
                      </a:r>
                    </a:p>
                  </a:txBody>
                  <a:tcPr/>
                </a:tc>
                <a:tc>
                  <a:txBody>
                    <a:bodyPr/>
                    <a:lstStyle/>
                    <a:p>
                      <a:r>
                        <a:rPr lang="en-US" sz="1800" dirty="0">
                          <a:latin typeface="Times New Roman" panose="02020603050405020304" pitchFamily="18" charset="0"/>
                          <a:cs typeface="Times New Roman" panose="02020603050405020304" pitchFamily="18" charset="0"/>
                        </a:rPr>
                        <a:t>199$*1 =  199$</a:t>
                      </a:r>
                    </a:p>
                  </a:txBody>
                  <a:tcPr/>
                </a:tc>
                <a:extLst>
                  <a:ext uri="{0D108BD9-81ED-4DB2-BD59-A6C34878D82A}">
                    <a16:rowId xmlns:a16="http://schemas.microsoft.com/office/drawing/2014/main" val="3653744827"/>
                  </a:ext>
                </a:extLst>
              </a:tr>
              <a:tr h="581891">
                <a:tc>
                  <a:txBody>
                    <a:bodyPr/>
                    <a:lstStyle/>
                    <a:p>
                      <a:r>
                        <a:rPr lang="en-US" sz="1800" b="0" dirty="0">
                          <a:latin typeface="Times New Roman" panose="02020603050405020304" pitchFamily="18" charset="0"/>
                          <a:cs typeface="Times New Roman" panose="02020603050405020304" pitchFamily="18" charset="0"/>
                        </a:rPr>
                        <a:t>Supermicro Super Server 2014TP – HTR</a:t>
                      </a:r>
                    </a:p>
                  </a:txBody>
                  <a:tcPr/>
                </a:tc>
                <a:tc>
                  <a:txBody>
                    <a:bodyPr/>
                    <a:lstStyle/>
                    <a:p>
                      <a:r>
                        <a:rPr lang="en-US" sz="1800" dirty="0">
                          <a:latin typeface="Times New Roman" panose="02020603050405020304" pitchFamily="18" charset="0"/>
                          <a:cs typeface="Times New Roman" panose="02020603050405020304" pitchFamily="18" charset="0"/>
                        </a:rPr>
                        <a:t>                         2</a:t>
                      </a:r>
                    </a:p>
                  </a:txBody>
                  <a:tcPr/>
                </a:tc>
                <a:tc>
                  <a:txBody>
                    <a:bodyPr/>
                    <a:lstStyle/>
                    <a:p>
                      <a:r>
                        <a:rPr lang="en-US" sz="1800" dirty="0">
                          <a:latin typeface="Times New Roman" panose="02020603050405020304" pitchFamily="18" charset="0"/>
                          <a:cs typeface="Times New Roman" panose="02020603050405020304" pitchFamily="18" charset="0"/>
                        </a:rPr>
                        <a:t>8189$*2  =  16378$</a:t>
                      </a:r>
                    </a:p>
                  </a:txBody>
                  <a:tcPr/>
                </a:tc>
                <a:extLst>
                  <a:ext uri="{0D108BD9-81ED-4DB2-BD59-A6C34878D82A}">
                    <a16:rowId xmlns:a16="http://schemas.microsoft.com/office/drawing/2014/main" val="2967809152"/>
                  </a:ext>
                </a:extLst>
              </a:tr>
              <a:tr h="581891">
                <a:tc>
                  <a:txBody>
                    <a:bodyPr/>
                    <a:lstStyle/>
                    <a:p>
                      <a:r>
                        <a:rPr lang="en-US" sz="1800" b="0" dirty="0">
                          <a:latin typeface="Times New Roman" panose="02020603050405020304" pitchFamily="18" charset="0"/>
                          <a:cs typeface="Times New Roman" panose="02020603050405020304" pitchFamily="18" charset="0"/>
                        </a:rPr>
                        <a:t>DELL PowerEdge R740xd Server</a:t>
                      </a:r>
                    </a:p>
                  </a:txBody>
                  <a:tcPr/>
                </a:tc>
                <a:tc>
                  <a:txBody>
                    <a:bodyPr/>
                    <a:lstStyle/>
                    <a:p>
                      <a:r>
                        <a:rPr lang="en-US" sz="1800" dirty="0">
                          <a:latin typeface="Times New Roman" panose="02020603050405020304" pitchFamily="18" charset="0"/>
                          <a:cs typeface="Times New Roman" panose="02020603050405020304" pitchFamily="18" charset="0"/>
                        </a:rPr>
                        <a:t>                         1</a:t>
                      </a:r>
                    </a:p>
                  </a:txBody>
                  <a:tcPr/>
                </a:tc>
                <a:tc>
                  <a:txBody>
                    <a:bodyPr/>
                    <a:lstStyle/>
                    <a:p>
                      <a:r>
                        <a:rPr lang="en-US" sz="1800" dirty="0">
                          <a:latin typeface="Times New Roman" panose="02020603050405020304" pitchFamily="18" charset="0"/>
                          <a:cs typeface="Times New Roman" panose="02020603050405020304" pitchFamily="18" charset="0"/>
                        </a:rPr>
                        <a:t>2898$*1  =  2898$</a:t>
                      </a:r>
                    </a:p>
                  </a:txBody>
                  <a:tcPr/>
                </a:tc>
                <a:extLst>
                  <a:ext uri="{0D108BD9-81ED-4DB2-BD59-A6C34878D82A}">
                    <a16:rowId xmlns:a16="http://schemas.microsoft.com/office/drawing/2014/main" val="3762037169"/>
                  </a:ext>
                </a:extLst>
              </a:tr>
              <a:tr h="581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Times New Roman" panose="02020603050405020304" pitchFamily="18" charset="0"/>
                          <a:cs typeface="Times New Roman" panose="02020603050405020304" pitchFamily="18" charset="0"/>
                        </a:rPr>
                        <a:t>ST-ST-10-Meter-Singlemode-FiberOptic-Cables</a:t>
                      </a:r>
                    </a:p>
                  </a:txBody>
                  <a:tcPr/>
                </a:tc>
                <a:tc>
                  <a:txBody>
                    <a:bodyPr/>
                    <a:lstStyle/>
                    <a:p>
                      <a:r>
                        <a:rPr lang="en-US" sz="1800" dirty="0">
                          <a:latin typeface="Times New Roman" panose="02020603050405020304" pitchFamily="18" charset="0"/>
                          <a:cs typeface="Times New Roman" panose="02020603050405020304" pitchFamily="18" charset="0"/>
                        </a:rPr>
                        <a:t>                         1</a:t>
                      </a:r>
                    </a:p>
                  </a:txBody>
                  <a:tcPr/>
                </a:tc>
                <a:tc>
                  <a:txBody>
                    <a:bodyPr/>
                    <a:lstStyle/>
                    <a:p>
                      <a:r>
                        <a:rPr lang="en-US" sz="1800" dirty="0">
                          <a:latin typeface="Times New Roman" panose="02020603050405020304" pitchFamily="18" charset="0"/>
                          <a:cs typeface="Times New Roman" panose="02020603050405020304" pitchFamily="18" charset="0"/>
                        </a:rPr>
                        <a:t>16.95$*1=16.95$</a:t>
                      </a:r>
                    </a:p>
                  </a:txBody>
                  <a:tcPr/>
                </a:tc>
                <a:extLst>
                  <a:ext uri="{0D108BD9-81ED-4DB2-BD59-A6C34878D82A}">
                    <a16:rowId xmlns:a16="http://schemas.microsoft.com/office/drawing/2014/main" val="1256958385"/>
                  </a:ext>
                </a:extLst>
              </a:tr>
              <a:tr h="581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Times New Roman" panose="02020603050405020304" pitchFamily="18" charset="0"/>
                          <a:cs typeface="Times New Roman" panose="02020603050405020304" pitchFamily="18" charset="0"/>
                        </a:rPr>
                        <a:t>Copper straight through</a:t>
                      </a:r>
                    </a:p>
                  </a:txBody>
                  <a:tcPr/>
                </a:tc>
                <a:tc>
                  <a:txBody>
                    <a:bodyPr/>
                    <a:lstStyle/>
                    <a:p>
                      <a:r>
                        <a:rPr lang="en-US" sz="1800" dirty="0">
                          <a:latin typeface="Times New Roman" panose="02020603050405020304" pitchFamily="18" charset="0"/>
                          <a:cs typeface="Times New Roman" panose="02020603050405020304" pitchFamily="18" charset="0"/>
                        </a:rPr>
                        <a:t>                          44</a:t>
                      </a:r>
                    </a:p>
                  </a:txBody>
                  <a:tcPr/>
                </a:tc>
                <a:tc>
                  <a:txBody>
                    <a:bodyPr/>
                    <a:lstStyle/>
                    <a:p>
                      <a:r>
                        <a:rPr lang="en-US" sz="1800" dirty="0">
                          <a:latin typeface="Times New Roman" panose="02020603050405020304" pitchFamily="18" charset="0"/>
                          <a:cs typeface="Times New Roman" panose="02020603050405020304" pitchFamily="18" charset="0"/>
                        </a:rPr>
                        <a:t>23.66$*44=1041.04$</a:t>
                      </a:r>
                    </a:p>
                  </a:txBody>
                  <a:tcPr/>
                </a:tc>
                <a:extLst>
                  <a:ext uri="{0D108BD9-81ED-4DB2-BD59-A6C34878D82A}">
                    <a16:rowId xmlns:a16="http://schemas.microsoft.com/office/drawing/2014/main" val="973795631"/>
                  </a:ext>
                </a:extLst>
              </a:tr>
              <a:tr h="581891">
                <a:tc>
                  <a:txBody>
                    <a:bodyPr/>
                    <a:lstStyle/>
                    <a:p>
                      <a:r>
                        <a:rPr lang="en-US" sz="1800" b="0" dirty="0">
                          <a:latin typeface="Times New Roman" panose="02020603050405020304" pitchFamily="18" charset="0"/>
                          <a:cs typeface="Times New Roman" panose="02020603050405020304" pitchFamily="18" charset="0"/>
                        </a:rPr>
                        <a:t>Serial DCE cables</a:t>
                      </a:r>
                    </a:p>
                  </a:txBody>
                  <a:tcPr/>
                </a:tc>
                <a:tc>
                  <a:txBody>
                    <a:bodyPr/>
                    <a:lstStyle/>
                    <a:p>
                      <a:r>
                        <a:rPr lang="en-US" sz="1800" dirty="0">
                          <a:latin typeface="Times New Roman" panose="02020603050405020304" pitchFamily="18" charset="0"/>
                          <a:cs typeface="Times New Roman" panose="02020603050405020304" pitchFamily="18" charset="0"/>
                        </a:rPr>
                        <a:t>                         1</a:t>
                      </a:r>
                    </a:p>
                  </a:txBody>
                  <a:tcPr/>
                </a:tc>
                <a:tc>
                  <a:txBody>
                    <a:bodyPr/>
                    <a:lstStyle/>
                    <a:p>
                      <a:r>
                        <a:rPr lang="en-US" sz="1800" dirty="0">
                          <a:latin typeface="Times New Roman" panose="02020603050405020304" pitchFamily="18" charset="0"/>
                          <a:cs typeface="Times New Roman" panose="02020603050405020304" pitchFamily="18" charset="0"/>
                        </a:rPr>
                        <a:t>14.99$*1=14.99$</a:t>
                      </a:r>
                    </a:p>
                  </a:txBody>
                  <a:tcPr/>
                </a:tc>
                <a:extLst>
                  <a:ext uri="{0D108BD9-81ED-4DB2-BD59-A6C34878D82A}">
                    <a16:rowId xmlns:a16="http://schemas.microsoft.com/office/drawing/2014/main" val="1629498686"/>
                  </a:ext>
                </a:extLst>
              </a:tr>
              <a:tr h="581891">
                <a:tc>
                  <a:txBody>
                    <a:bodyPr/>
                    <a:lstStyle/>
                    <a:p>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                         </a:t>
                      </a:r>
                    </a:p>
                  </a:txBody>
                  <a:tcPr/>
                </a:tc>
                <a:tc>
                  <a:txBody>
                    <a:bodyPr/>
                    <a:lstStyle/>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64250257"/>
                  </a:ext>
                </a:extLst>
              </a:tr>
              <a:tr h="581891">
                <a:tc>
                  <a:txBody>
                    <a:bodyPr/>
                    <a:lstStyle/>
                    <a:p>
                      <a:r>
                        <a:rPr lang="en-US" sz="18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Total Budget</a:t>
                      </a:r>
                    </a:p>
                  </a:txBody>
                  <a:tcPr/>
                </a:tc>
                <a:tc>
                  <a:txBody>
                    <a:bodyPr/>
                    <a:lstStyle/>
                    <a:p>
                      <a:r>
                        <a:rPr lang="en-US" sz="3600" dirty="0">
                          <a:latin typeface="Times New Roman" panose="02020603050405020304" pitchFamily="18" charset="0"/>
                          <a:cs typeface="Times New Roman" panose="02020603050405020304" pitchFamily="18" charset="0"/>
                        </a:rPr>
                        <a:t>302 830.13$</a:t>
                      </a:r>
                    </a:p>
                  </a:txBody>
                  <a:tcPr/>
                </a:tc>
                <a:tc>
                  <a:txBody>
                    <a:bodyPr/>
                    <a:lstStyle/>
                    <a:p>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8451209"/>
                  </a:ext>
                </a:extLst>
              </a:tr>
            </a:tbl>
          </a:graphicData>
        </a:graphic>
      </p:graphicFrame>
    </p:spTree>
    <p:extLst>
      <p:ext uri="{BB962C8B-B14F-4D97-AF65-F5344CB8AC3E}">
        <p14:creationId xmlns:p14="http://schemas.microsoft.com/office/powerpoint/2010/main" val="1454424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D4EA-0B34-DF86-BE10-3AA0CA01400B}"/>
              </a:ext>
            </a:extLst>
          </p:cNvPr>
          <p:cNvSpPr>
            <a:spLocks noGrp="1"/>
          </p:cNvSpPr>
          <p:nvPr>
            <p:ph type="title"/>
          </p:nvPr>
        </p:nvSpPr>
        <p:spPr>
          <a:xfrm>
            <a:off x="110613" y="0"/>
            <a:ext cx="3576484" cy="1325563"/>
          </a:xfrm>
        </p:spPr>
        <p:txBody>
          <a:bodyPr>
            <a:normAutofit/>
          </a:bodyPr>
          <a:lstStyle/>
          <a:p>
            <a:r>
              <a:rPr lang="en-US" sz="4000" b="1" dirty="0">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093E5078-6A88-5417-A322-EF43F9EBA141}"/>
              </a:ext>
            </a:extLst>
          </p:cNvPr>
          <p:cNvSpPr txBox="1"/>
          <p:nvPr/>
        </p:nvSpPr>
        <p:spPr>
          <a:xfrm>
            <a:off x="324465" y="1179871"/>
            <a:ext cx="11189109" cy="590931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(Details about Devices) </a:t>
            </a:r>
            <a:r>
              <a:rPr lang="en-US" dirty="0">
                <a:solidFill>
                  <a:schemeClr val="bg2">
                    <a:lumMod val="25000"/>
                    <a:lumOff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https://www.netacad.com/cisco-packet-tracer</a:t>
            </a:r>
            <a:endParaRPr lang="en-US" dirty="0">
              <a:solidFill>
                <a:schemeClr val="bg2">
                  <a:lumMod val="25000"/>
                  <a:lumOff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chemeClr val="bg2">
                  <a:lumMod val="25000"/>
                  <a:lumOff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2">
                    <a:lumMod val="25000"/>
                    <a:lumOff val="7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https://www.youtube.com/watch?v=VwN91x5i25g&amp;list=PLBlnK6fEyqRgMCUAG0XRw78UA8qnv6jEx</a:t>
            </a:r>
            <a:endParaRPr lang="en-US" dirty="0">
              <a:solidFill>
                <a:schemeClr val="bg2">
                  <a:lumMod val="25000"/>
                  <a:lumOff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chemeClr val="bg2">
                  <a:lumMod val="25000"/>
                  <a:lumOff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(Prices for Devices</a:t>
            </a:r>
            <a:r>
              <a:rPr lang="en-US"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US" dirty="0">
                <a:solidFill>
                  <a:schemeClr val="bg2">
                    <a:lumMod val="25000"/>
                    <a:lumOff val="7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https://www.router-switch.com/</a:t>
            </a:r>
            <a:endParaRPr lang="en-US" dirty="0">
              <a:solidFill>
                <a:schemeClr val="bg2">
                  <a:lumMod val="25000"/>
                  <a:lumOff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chemeClr val="bg2">
                  <a:lumMod val="25000"/>
                  <a:lumOff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2">
                    <a:lumMod val="25000"/>
                    <a:lumOff val="7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https://www.geeksforgeeks.org/</a:t>
            </a:r>
            <a:endParaRPr lang="en-US" dirty="0">
              <a:solidFill>
                <a:schemeClr val="bg2">
                  <a:lumMod val="25000"/>
                  <a:lumOff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chemeClr val="bg2">
                  <a:lumMod val="25000"/>
                  <a:lumOff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u="sng" dirty="0">
                <a:latin typeface="Times New Roman" panose="02020603050405020304" pitchFamily="18" charset="0"/>
                <a:cs typeface="Times New Roman" panose="02020603050405020304" pitchFamily="18" charset="0"/>
              </a:rPr>
              <a:t>(Difference of Central office server and Server) </a:t>
            </a:r>
            <a:r>
              <a:rPr lang="en-US" u="sng" dirty="0">
                <a:solidFill>
                  <a:schemeClr val="bg2">
                    <a:lumMod val="25000"/>
                    <a:lumOff val="75000"/>
                  </a:schemeClr>
                </a:solidFill>
                <a:latin typeface="Times New Roman" panose="02020603050405020304" pitchFamily="18" charset="0"/>
                <a:cs typeface="Times New Roman" panose="02020603050405020304" pitchFamily="18" charset="0"/>
                <a:hlinkClick r:id="rId6"/>
              </a:rPr>
              <a:t>https://community.cisco.com/t5/network-management/different-between-central-office-and-point-of-presence/td-p/4095504</a:t>
            </a:r>
            <a:endParaRPr lang="en-US" u="sng" dirty="0">
              <a:solidFill>
                <a:schemeClr val="bg2">
                  <a:lumMod val="25000"/>
                  <a:lumOff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u="sng" dirty="0">
              <a:solidFill>
                <a:schemeClr val="bg2">
                  <a:lumMod val="25000"/>
                  <a:lumOff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u="sng"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(Topology images for devices) </a:t>
            </a:r>
            <a:r>
              <a:rPr lang="en-US" u="sng" dirty="0">
                <a:solidFill>
                  <a:srgbClr val="538D9D"/>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https://www.softwareideas.net/computer-network-diagram</a:t>
            </a:r>
            <a:r>
              <a:rPr lang="en-US" u="sng" dirty="0">
                <a:solidFill>
                  <a:schemeClr val="bg2">
                    <a:lumMod val="25000"/>
                    <a:lumOff val="75000"/>
                  </a:schemeClr>
                </a:solidFill>
                <a:latin typeface="Times New Roman" panose="02020603050405020304" pitchFamily="18" charset="0"/>
                <a:cs typeface="Times New Roman" panose="02020603050405020304" pitchFamily="18" charset="0"/>
              </a:rPr>
              <a:t>, https://images.app.goo.gl/73kLWsKgznv8vWWcA.</a:t>
            </a: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3477417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7C71D4-0D9C-610B-F752-CCCF9930B680}"/>
              </a:ext>
            </a:extLst>
          </p:cNvPr>
          <p:cNvSpPr txBox="1"/>
          <p:nvPr/>
        </p:nvSpPr>
        <p:spPr>
          <a:xfrm>
            <a:off x="6420464" y="1391716"/>
            <a:ext cx="521109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Questions ?</a:t>
            </a:r>
          </a:p>
        </p:txBody>
      </p:sp>
    </p:spTree>
    <p:extLst>
      <p:ext uri="{BB962C8B-B14F-4D97-AF65-F5344CB8AC3E}">
        <p14:creationId xmlns:p14="http://schemas.microsoft.com/office/powerpoint/2010/main" val="3889730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271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486C-C58C-5853-5CE0-8767BCD789B1}"/>
              </a:ext>
            </a:extLst>
          </p:cNvPr>
          <p:cNvSpPr>
            <a:spLocks noGrp="1"/>
          </p:cNvSpPr>
          <p:nvPr>
            <p:ph type="title"/>
          </p:nvPr>
        </p:nvSpPr>
        <p:spPr>
          <a:xfrm>
            <a:off x="1512324" y="2579175"/>
            <a:ext cx="9167352" cy="1837301"/>
          </a:xfrm>
          <a:noFill/>
        </p:spPr>
        <p:txBody>
          <a:bodyPr>
            <a:normAutofit/>
          </a:bodyPr>
          <a:lstStyle/>
          <a:p>
            <a:r>
              <a:rPr lang="en-US" sz="6000" b="1" dirty="0">
                <a:latin typeface="Times New Roman" panose="02020603050405020304" pitchFamily="18" charset="0"/>
                <a:cs typeface="Times New Roman" panose="02020603050405020304" pitchFamily="18" charset="0"/>
              </a:rPr>
              <a:t>Logical Topology Diagrams</a:t>
            </a:r>
          </a:p>
        </p:txBody>
      </p:sp>
    </p:spTree>
    <p:extLst>
      <p:ext uri="{BB962C8B-B14F-4D97-AF65-F5344CB8AC3E}">
        <p14:creationId xmlns:p14="http://schemas.microsoft.com/office/powerpoint/2010/main" val="4177021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9DE7-37E4-B263-E919-CA2CFDC4C302}"/>
              </a:ext>
            </a:extLst>
          </p:cNvPr>
          <p:cNvSpPr>
            <a:spLocks noGrp="1"/>
          </p:cNvSpPr>
          <p:nvPr>
            <p:ph type="title"/>
          </p:nvPr>
        </p:nvSpPr>
        <p:spPr>
          <a:xfrm>
            <a:off x="130278" y="119318"/>
            <a:ext cx="7961670" cy="1325563"/>
          </a:xfrm>
        </p:spPr>
        <p:txBody>
          <a:bodyPr>
            <a:normAutofit/>
          </a:bodyPr>
          <a:lstStyle/>
          <a:p>
            <a:r>
              <a:rPr lang="en-US" sz="3600" b="1" dirty="0">
                <a:highlight>
                  <a:srgbClr val="808000"/>
                </a:highlight>
                <a:latin typeface="Times New Roman" panose="02020603050405020304" pitchFamily="18" charset="0"/>
                <a:cs typeface="Times New Roman" panose="02020603050405020304" pitchFamily="18" charset="0"/>
              </a:rPr>
              <a:t>Colombo Branch (Main branch)</a:t>
            </a:r>
          </a:p>
        </p:txBody>
      </p:sp>
      <p:pic>
        <p:nvPicPr>
          <p:cNvPr id="4" name="Picture 3">
            <a:extLst>
              <a:ext uri="{FF2B5EF4-FFF2-40B4-BE49-F238E27FC236}">
                <a16:creationId xmlns:a16="http://schemas.microsoft.com/office/drawing/2014/main" id="{667B1780-E1AA-C22E-E412-5E50CCA5E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69" y="1660634"/>
            <a:ext cx="11614331" cy="449608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56187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550E-02A1-629E-4ABE-E14179AFF20B}"/>
              </a:ext>
            </a:extLst>
          </p:cNvPr>
          <p:cNvSpPr>
            <a:spLocks noGrp="1"/>
          </p:cNvSpPr>
          <p:nvPr>
            <p:ph type="title"/>
          </p:nvPr>
        </p:nvSpPr>
        <p:spPr>
          <a:xfrm>
            <a:off x="110613" y="138983"/>
            <a:ext cx="8856406" cy="1325563"/>
          </a:xfrm>
        </p:spPr>
        <p:txBody>
          <a:bodyPr>
            <a:normAutofit/>
          </a:bodyPr>
          <a:lstStyle/>
          <a:p>
            <a:r>
              <a:rPr lang="en-US" sz="3600" b="1" dirty="0">
                <a:highlight>
                  <a:srgbClr val="808000"/>
                </a:highlight>
                <a:latin typeface="Times New Roman" panose="02020603050405020304" pitchFamily="18" charset="0"/>
                <a:cs typeface="Times New Roman" panose="02020603050405020304" pitchFamily="18" charset="0"/>
              </a:rPr>
              <a:t>Sub branches</a:t>
            </a:r>
          </a:p>
        </p:txBody>
      </p:sp>
      <p:sp>
        <p:nvSpPr>
          <p:cNvPr id="6" name="TextBox 5">
            <a:extLst>
              <a:ext uri="{FF2B5EF4-FFF2-40B4-BE49-F238E27FC236}">
                <a16:creationId xmlns:a16="http://schemas.microsoft.com/office/drawing/2014/main" id="{B03A0986-BF76-6684-6309-6E319112E9AC}"/>
              </a:ext>
            </a:extLst>
          </p:cNvPr>
          <p:cNvSpPr txBox="1"/>
          <p:nvPr/>
        </p:nvSpPr>
        <p:spPr>
          <a:xfrm>
            <a:off x="663509" y="1347179"/>
            <a:ext cx="2389238" cy="584775"/>
          </a:xfrm>
          <a:prstGeom prst="rect">
            <a:avLst/>
          </a:prstGeom>
          <a:noFill/>
        </p:spPr>
        <p:txBody>
          <a:bodyPr wrap="square" rtlCol="0">
            <a:spAutoFit/>
          </a:bodyPr>
          <a:lstStyle/>
          <a:p>
            <a:r>
              <a:rPr lang="en-US" sz="3200" dirty="0"/>
              <a:t>Kandy</a:t>
            </a:r>
          </a:p>
        </p:txBody>
      </p:sp>
      <p:sp>
        <p:nvSpPr>
          <p:cNvPr id="7" name="TextBox 6">
            <a:extLst>
              <a:ext uri="{FF2B5EF4-FFF2-40B4-BE49-F238E27FC236}">
                <a16:creationId xmlns:a16="http://schemas.microsoft.com/office/drawing/2014/main" id="{CA351F07-1D48-A977-7B0A-0E25D5755BC2}"/>
              </a:ext>
            </a:extLst>
          </p:cNvPr>
          <p:cNvSpPr txBox="1"/>
          <p:nvPr/>
        </p:nvSpPr>
        <p:spPr>
          <a:xfrm>
            <a:off x="5304502" y="3599442"/>
            <a:ext cx="1582994" cy="584775"/>
          </a:xfrm>
          <a:prstGeom prst="rect">
            <a:avLst/>
          </a:prstGeom>
          <a:noFill/>
        </p:spPr>
        <p:txBody>
          <a:bodyPr wrap="square" rtlCol="0">
            <a:spAutoFit/>
          </a:bodyPr>
          <a:lstStyle/>
          <a:p>
            <a:r>
              <a:rPr lang="en-US" sz="3200" dirty="0"/>
              <a:t>Jaffna</a:t>
            </a:r>
          </a:p>
        </p:txBody>
      </p:sp>
      <p:sp>
        <p:nvSpPr>
          <p:cNvPr id="8" name="TextBox 7">
            <a:extLst>
              <a:ext uri="{FF2B5EF4-FFF2-40B4-BE49-F238E27FC236}">
                <a16:creationId xmlns:a16="http://schemas.microsoft.com/office/drawing/2014/main" id="{CDBCA807-D2D3-6C6E-DC22-BC6D9C5EF561}"/>
              </a:ext>
            </a:extLst>
          </p:cNvPr>
          <p:cNvSpPr txBox="1"/>
          <p:nvPr/>
        </p:nvSpPr>
        <p:spPr>
          <a:xfrm>
            <a:off x="8964561" y="1347178"/>
            <a:ext cx="3116826" cy="584775"/>
          </a:xfrm>
          <a:prstGeom prst="rect">
            <a:avLst/>
          </a:prstGeom>
          <a:noFill/>
        </p:spPr>
        <p:txBody>
          <a:bodyPr wrap="square" rtlCol="0">
            <a:spAutoFit/>
          </a:bodyPr>
          <a:lstStyle/>
          <a:p>
            <a:r>
              <a:rPr lang="en-US" sz="3200" dirty="0"/>
              <a:t>Galle</a:t>
            </a:r>
          </a:p>
        </p:txBody>
      </p:sp>
      <p:pic>
        <p:nvPicPr>
          <p:cNvPr id="10" name="Picture 9">
            <a:extLst>
              <a:ext uri="{FF2B5EF4-FFF2-40B4-BE49-F238E27FC236}">
                <a16:creationId xmlns:a16="http://schemas.microsoft.com/office/drawing/2014/main" id="{CD71ABB4-2AC1-B826-B8B8-75BF648B6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13" y="2005723"/>
            <a:ext cx="3652693" cy="22688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Picture 12">
            <a:extLst>
              <a:ext uri="{FF2B5EF4-FFF2-40B4-BE49-F238E27FC236}">
                <a16:creationId xmlns:a16="http://schemas.microsoft.com/office/drawing/2014/main" id="{565012A5-E803-0A54-8C8C-A4426EEE1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653" y="4274577"/>
            <a:ext cx="3652693" cy="22688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E4FECB84-3395-60E2-EC13-9CA621B64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694" y="2005723"/>
            <a:ext cx="3652693" cy="22688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4843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456B-4646-5A6D-90B3-6740F288DF4F}"/>
              </a:ext>
            </a:extLst>
          </p:cNvPr>
          <p:cNvSpPr>
            <a:spLocks noGrp="1"/>
          </p:cNvSpPr>
          <p:nvPr>
            <p:ph type="title"/>
          </p:nvPr>
        </p:nvSpPr>
        <p:spPr>
          <a:xfrm>
            <a:off x="1310148" y="2842854"/>
            <a:ext cx="9957619" cy="1325563"/>
          </a:xfrm>
        </p:spPr>
        <p:txBody>
          <a:bodyPr>
            <a:normAutofit/>
          </a:bodyPr>
          <a:lstStyle/>
          <a:p>
            <a:r>
              <a:rPr lang="en-US" sz="6000" b="1" dirty="0">
                <a:latin typeface="Times New Roman" panose="02020603050405020304" pitchFamily="18" charset="0"/>
                <a:cs typeface="Times New Roman" panose="02020603050405020304" pitchFamily="18" charset="0"/>
              </a:rPr>
              <a:t>Physical Topology Diagrams</a:t>
            </a:r>
          </a:p>
        </p:txBody>
      </p:sp>
    </p:spTree>
    <p:extLst>
      <p:ext uri="{BB962C8B-B14F-4D97-AF65-F5344CB8AC3E}">
        <p14:creationId xmlns:p14="http://schemas.microsoft.com/office/powerpoint/2010/main" val="1220403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AFCC-3C79-8658-668A-58C5883F4933}"/>
              </a:ext>
            </a:extLst>
          </p:cNvPr>
          <p:cNvSpPr>
            <a:spLocks noGrp="1"/>
          </p:cNvSpPr>
          <p:nvPr>
            <p:ph type="title"/>
          </p:nvPr>
        </p:nvSpPr>
        <p:spPr>
          <a:xfrm>
            <a:off x="81116" y="227473"/>
            <a:ext cx="8699090" cy="1325563"/>
          </a:xfrm>
        </p:spPr>
        <p:txBody>
          <a:bodyPr>
            <a:normAutofit/>
          </a:bodyPr>
          <a:lstStyle/>
          <a:p>
            <a:r>
              <a:rPr lang="en-US" sz="3600" b="1" dirty="0">
                <a:highlight>
                  <a:srgbClr val="808080"/>
                </a:highlight>
                <a:latin typeface="Times New Roman" panose="02020603050405020304" pitchFamily="18" charset="0"/>
                <a:cs typeface="Times New Roman" panose="02020603050405020304" pitchFamily="18" charset="0"/>
              </a:rPr>
              <a:t>Physical Topology Diagram- Main Branch</a:t>
            </a:r>
          </a:p>
        </p:txBody>
      </p:sp>
      <p:pic>
        <p:nvPicPr>
          <p:cNvPr id="6" name="Picture 5">
            <a:extLst>
              <a:ext uri="{FF2B5EF4-FFF2-40B4-BE49-F238E27FC236}">
                <a16:creationId xmlns:a16="http://schemas.microsoft.com/office/drawing/2014/main" id="{AF81BA4F-F79D-91B5-5DBB-51A2CD84E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559" y="1292263"/>
            <a:ext cx="7903779" cy="533826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547514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1481</TotalTime>
  <Words>1802</Words>
  <Application>Microsoft Office PowerPoint</Application>
  <PresentationFormat>Widescreen</PresentationFormat>
  <Paragraphs>412</Paragraphs>
  <Slides>46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Aptos</vt:lpstr>
      <vt:lpstr>Aptos Display</vt:lpstr>
      <vt:lpstr>Arial</vt:lpstr>
      <vt:lpstr>Times New Roman</vt:lpstr>
      <vt:lpstr>Office Theme</vt:lpstr>
      <vt:lpstr>PowerPoint Presentation</vt:lpstr>
      <vt:lpstr>Group Member Details</vt:lpstr>
      <vt:lpstr>Introduction</vt:lpstr>
      <vt:lpstr>PowerPoint Presentation</vt:lpstr>
      <vt:lpstr>Logical Topology Diagrams</vt:lpstr>
      <vt:lpstr>Colombo Branch (Main branch)</vt:lpstr>
      <vt:lpstr>Sub branches</vt:lpstr>
      <vt:lpstr>Physical Topology Diagrams</vt:lpstr>
      <vt:lpstr>Physical Topology Diagram- Main Branch</vt:lpstr>
      <vt:lpstr>Physical Topology Diagram-Sub Branches</vt:lpstr>
      <vt:lpstr>Real World Network Devices  </vt:lpstr>
      <vt:lpstr>PowerPoint Presentation</vt:lpstr>
      <vt:lpstr>PowerPoint Presentation</vt:lpstr>
      <vt:lpstr>Core Network</vt:lpstr>
      <vt:lpstr>Distribution Network</vt:lpstr>
      <vt:lpstr>Access Network</vt:lpstr>
      <vt:lpstr>Wireless Network</vt:lpstr>
      <vt:lpstr>Security</vt:lpstr>
      <vt:lpstr>Management</vt:lpstr>
      <vt:lpstr>PowerPoint Presentation</vt:lpstr>
      <vt:lpstr>Backup and redundancy</vt:lpstr>
      <vt:lpstr>Appropriate Media Types</vt:lpstr>
      <vt:lpstr>Fiber Optical Cables</vt:lpstr>
      <vt:lpstr>Ethernet Cables</vt:lpstr>
      <vt:lpstr>Serial DCE Cables</vt:lpstr>
      <vt:lpstr>Crossover Serial cables</vt:lpstr>
      <vt:lpstr>Wireless connection</vt:lpstr>
      <vt:lpstr>LAN and WAN Technologies</vt:lpstr>
      <vt:lpstr>LAN Technology</vt:lpstr>
      <vt:lpstr>Wi-Fi</vt:lpstr>
      <vt:lpstr>WAN Technology</vt:lpstr>
      <vt:lpstr>Cellular </vt:lpstr>
      <vt:lpstr>Protocols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Budget</vt:lpstr>
      <vt:lpstr>PowerPoint Presentation</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Praveena Dasanayake</dc:creator>
  <cp:lastModifiedBy>Praveena Dasanayake</cp:lastModifiedBy>
  <cp:revision>80</cp:revision>
  <dcterms:created xsi:type="dcterms:W3CDTF">2024-10-11T09:04:03Z</dcterms:created>
  <dcterms:modified xsi:type="dcterms:W3CDTF">2025-12-20T12:12:19Z</dcterms:modified>
</cp:coreProperties>
</file>